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266" r:id="rId5"/>
    <p:sldId id="274" r:id="rId6"/>
    <p:sldId id="275" r:id="rId7"/>
    <p:sldId id="309" r:id="rId8"/>
    <p:sldId id="273" r:id="rId9"/>
    <p:sldId id="257" r:id="rId10"/>
    <p:sldId id="258" r:id="rId11"/>
    <p:sldId id="259" r:id="rId12"/>
    <p:sldId id="260" r:id="rId13"/>
    <p:sldId id="261" r:id="rId14"/>
    <p:sldId id="262" r:id="rId15"/>
    <p:sldId id="265" r:id="rId16"/>
    <p:sldId id="277" r:id="rId17"/>
    <p:sldId id="272" r:id="rId18"/>
    <p:sldId id="263" r:id="rId19"/>
    <p:sldId id="278" r:id="rId20"/>
    <p:sldId id="264" r:id="rId21"/>
    <p:sldId id="271" r:id="rId22"/>
    <p:sldId id="256" r:id="rId23"/>
    <p:sldId id="334" r:id="rId24"/>
    <p:sldId id="333" r:id="rId25"/>
    <p:sldId id="332" r:id="rId26"/>
    <p:sldId id="335" r:id="rId27"/>
    <p:sldId id="336" r:id="rId28"/>
    <p:sldId id="337" r:id="rId29"/>
    <p:sldId id="339" r:id="rId30"/>
    <p:sldId id="340" r:id="rId31"/>
    <p:sldId id="341" r:id="rId32"/>
    <p:sldId id="342" r:id="rId33"/>
    <p:sldId id="343" r:id="rId34"/>
    <p:sldId id="344" r:id="rId35"/>
    <p:sldId id="346" r:id="rId36"/>
    <p:sldId id="347" r:id="rId37"/>
    <p:sldId id="280" r:id="rId38"/>
    <p:sldId id="312" r:id="rId39"/>
    <p:sldId id="320" r:id="rId40"/>
    <p:sldId id="328" r:id="rId41"/>
    <p:sldId id="329" r:id="rId42"/>
    <p:sldId id="330" r:id="rId43"/>
    <p:sldId id="331" r:id="rId44"/>
    <p:sldId id="281" r:id="rId45"/>
    <p:sldId id="315" r:id="rId46"/>
    <p:sldId id="313" r:id="rId47"/>
    <p:sldId id="314" r:id="rId48"/>
    <p:sldId id="311" r:id="rId49"/>
    <p:sldId id="319" r:id="rId50"/>
    <p:sldId id="321" r:id="rId51"/>
    <p:sldId id="322" r:id="rId52"/>
    <p:sldId id="323" r:id="rId53"/>
    <p:sldId id="324" r:id="rId54"/>
    <p:sldId id="325" r:id="rId55"/>
    <p:sldId id="326" r:id="rId56"/>
    <p:sldId id="279" r:id="rId57"/>
    <p:sldId id="267" r:id="rId58"/>
    <p:sldId id="268" r:id="rId59"/>
    <p:sldId id="269" r:id="rId60"/>
    <p:sldId id="270" r:id="rId61"/>
    <p:sldId id="327" r:id="rId62"/>
    <p:sldId id="349" r:id="rId63"/>
    <p:sldId id="350" r:id="rId64"/>
    <p:sldId id="351" r:id="rId65"/>
    <p:sldId id="352" r:id="rId66"/>
    <p:sldId id="353" r:id="rId67"/>
    <p:sldId id="283" r:id="rId68"/>
    <p:sldId id="286" r:id="rId69"/>
    <p:sldId id="308" r:id="rId70"/>
    <p:sldId id="284" r:id="rId71"/>
    <p:sldId id="285" r:id="rId7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ith Olle" initials="JO" lastIdx="10" clrIdx="0">
    <p:extLst>
      <p:ext uri="{19B8F6BF-5375-455C-9EA6-DF929625EA0E}">
        <p15:presenceInfo xmlns:p15="http://schemas.microsoft.com/office/powerpoint/2012/main" userId="Judith O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00"/>
    <a:srgbClr val="1F497D"/>
    <a:srgbClr val="DB03AD"/>
    <a:srgbClr val="FC3ED3"/>
    <a:srgbClr val="B8D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B79F4-736B-47D6-B91B-FCFB60220D71}" v="1" dt="2023-11-27T15:25:21.781"/>
    <p1510:client id="{0398363A-4A78-4D00-8D47-6BA802E5C381}" v="94" dt="2023-11-28T08:30:05.523"/>
    <p1510:client id="{055E077D-CD4E-496C-9E64-5FAFCB606373}" v="238" dt="2023-11-28T15:31:40.718"/>
    <p1510:client id="{43BCC670-1CFB-46A1-A28C-4A4CDAB178FF}" v="5" dt="2023-11-28T13:38:08.465"/>
    <p1510:client id="{3C7F4446-0FA4-4472-B309-328A794D2C4E}" v="241" dt="2023-11-29T10:22:00.671"/>
    <p1510:client id="{2E94F0A7-6607-4320-B210-2502AF3A7AA5}" v="595" dt="2023-11-28T14:08:49.456"/>
    <p1510:client id="{28B8CD2A-CED2-4435-901A-775A8F1E9546}" v="1" dt="2023-11-28T14:16:44.276"/>
    <p1510:client id="{251113A9-8883-4470-9040-E8C9AD0D5C48}" v="47" dt="2023-11-28T10:08:47.124"/>
    <p1510:client id="{29D1BA8A-1367-4D3C-9042-EEEE52AD4EAE}" v="4" dt="2023-11-28T10:30:35.369"/>
    <p1510:client id="{423876C3-A81C-46D0-AACF-B00D6F9BB604}" v="782" dt="2023-11-28T08:59:46.938"/>
    <p1510:client id="{49F959C2-72E9-42FB-AF93-26627C0D74C0}" v="153" dt="2023-11-28T14:00:17.095"/>
    <p1510:client id="{5D527FC2-49E2-4D10-8352-8CC397754DE6}" v="145" dt="2023-11-28T08:41:00.640"/>
    <p1510:client id="{5F1128DD-2A05-4376-AA05-F8EBD20D5DCD}" v="141" dt="2023-11-28T08:40:00.013"/>
    <p1510:client id="{73F55F56-C525-4C55-888A-43CC2F0BB90D}" v="3605" dt="2023-11-28T11:19:29.176"/>
    <p1510:client id="{8511835D-8AB1-4605-9A7D-46607A12A964}" v="2611" dt="2023-11-28T13:56:37.374"/>
    <p1510:client id="{9D85774B-4826-4C4B-8491-FA8B3892971C}" v="5" dt="2023-11-28T14:10:58.577"/>
    <p1510:client id="{B09DA810-F3BF-44B2-A9BE-3DD004A89FC3}" v="12" dt="2023-11-29T09:32:51.861"/>
    <p1510:client id="{B884D8BF-AF9C-48CD-BE92-325B833EFDCC}" v="205" dt="2023-11-28T08:14:11.553"/>
    <p1510:client id="{E4B035F6-8A7E-4DD4-9FC1-CA852AE62BAB}" v="84" dt="2023-11-29T16:07:59.014"/>
    <p1510:client id="{EB3C576A-B4D0-4F27-A900-8F1E3126512A}" v="38" dt="2023-11-29T14:44:55.266"/>
    <p1510:client id="{F6F307A9-D89B-4C95-9390-47160C13E0AB}" v="17" dt="2023-11-28T11:16:57.529"/>
    <p1510:client id="{F8E85EEE-8286-40A9-A1AC-E75CEC6603CF}" v="733" dt="2023-11-28T08:17:27.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8T15:13:27.983" idx="5">
    <p:pos x="6856" y="2162"/>
    <p:text>Le ministère de la Cohésion des territoires et des Relations avec les collectivités territoriales a publié, le 1er avril 2022, les attributions individuelles de chaque collectivité au titre de la dotation globale de fonctionnement (DGF) versées en 2022 par l'État.
La DGF, ce sont près de 27 milliards d'euros versés annuellement par l’État au profit des collectivités territoriales. Les attributions représentent en moyenne 15 % des recettes de fonctionnement des communes, 20 % de celles des EPCI à fiscalité propre et 12 % de celles des départements.
Dotation « vivante » reflétant les dynamiques démographiques des collectivités, la stabilité de l’enveloppe nationale de DGF n’empêche pas que le montant perçu par chaque collectivité puisse varier, d’année en année, pour refléter l’évolution de critères objectifs de population, de richesse, de ressources et de charges de chaque collectivité.</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1-08T15:03:41.862" idx="4">
    <p:pos x="7824" y="213"/>
    <p:text>La protection sociale correspond à l’ensemble des mécanismes permettant de faire face à des risques sociaux : maladie, vieillesse, maternité/paternité, accidents du travail, chômage.
Deux types de mécanismes : 
Prestations de services sociaux (accès à des services à prix réduits ou gratuits) : prise en charge dans les hôpitaux publics…
Prestations sociales, versées directement par les organismes aux individus, selon trois logiques : 
Une logique d’assurance, basée sur des cotisations : allocations chômage, indemnités journalières de maladie…
Une logique d’assistance pour lutter contre la pauvreté, sans cotisation mais sous condition de ressources : RSA
Une logique de protection universelle, sans condition préalable de ressources ou de cotisations</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400308-3F22-4C11-A9D3-10AB32CC7E80}" type="doc">
      <dgm:prSet loTypeId="urn:microsoft.com/office/officeart/2005/8/layout/cycle2" loCatId="cycle" qsTypeId="urn:microsoft.com/office/officeart/2005/8/quickstyle/simple1" qsCatId="simple" csTypeId="urn:microsoft.com/office/officeart/2005/8/colors/accent4_2" csCatId="accent4" phldr="1"/>
      <dgm:spPr/>
      <dgm:t>
        <a:bodyPr/>
        <a:lstStyle/>
        <a:p>
          <a:endParaRPr lang="fr-FR"/>
        </a:p>
      </dgm:t>
    </dgm:pt>
    <dgm:pt modelId="{E8FFC80F-A5C9-45C7-B4E4-0040DC09D4D0}">
      <dgm:prSet phldrT="[Texte]"/>
      <dgm:spPr/>
      <dgm:t>
        <a:bodyPr/>
        <a:lstStyle/>
        <a:p>
          <a:r>
            <a:rPr lang="fr-FR"/>
            <a:t>Des mesures pour les particuliers</a:t>
          </a:r>
        </a:p>
      </dgm:t>
    </dgm:pt>
    <dgm:pt modelId="{7D790B18-C9A4-48DE-9030-012549A49378}" type="parTrans" cxnId="{83117472-7A64-4CE1-8170-FB088058894B}">
      <dgm:prSet/>
      <dgm:spPr/>
      <dgm:t>
        <a:bodyPr/>
        <a:lstStyle/>
        <a:p>
          <a:endParaRPr lang="fr-FR"/>
        </a:p>
      </dgm:t>
    </dgm:pt>
    <dgm:pt modelId="{DBDB04B2-C3E9-4503-8FC8-310ADF9F3B7B}" type="sibTrans" cxnId="{83117472-7A64-4CE1-8170-FB088058894B}">
      <dgm:prSet/>
      <dgm:spPr/>
      <dgm:t>
        <a:bodyPr/>
        <a:lstStyle/>
        <a:p>
          <a:endParaRPr lang="fr-FR"/>
        </a:p>
      </dgm:t>
    </dgm:pt>
    <dgm:pt modelId="{50435421-28DF-4635-BAC7-FEF52260A0BB}">
      <dgm:prSet phldrT="[Texte]"/>
      <dgm:spPr/>
      <dgm:t>
        <a:bodyPr/>
        <a:lstStyle/>
        <a:p>
          <a:r>
            <a:rPr lang="fr-FR"/>
            <a:t>Des mesures pour l’emploi et les entreprises</a:t>
          </a:r>
        </a:p>
      </dgm:t>
    </dgm:pt>
    <dgm:pt modelId="{B0F1BA10-ECEB-47A4-B74C-AD263274FBD0}" type="parTrans" cxnId="{5767AA91-B444-43A7-A292-CE217594B2D6}">
      <dgm:prSet/>
      <dgm:spPr/>
      <dgm:t>
        <a:bodyPr/>
        <a:lstStyle/>
        <a:p>
          <a:endParaRPr lang="fr-FR"/>
        </a:p>
      </dgm:t>
    </dgm:pt>
    <dgm:pt modelId="{50293059-E724-450B-B616-B18C4C3352DD}" type="sibTrans" cxnId="{5767AA91-B444-43A7-A292-CE217594B2D6}">
      <dgm:prSet/>
      <dgm:spPr/>
      <dgm:t>
        <a:bodyPr/>
        <a:lstStyle/>
        <a:p>
          <a:endParaRPr lang="fr-FR"/>
        </a:p>
      </dgm:t>
    </dgm:pt>
    <dgm:pt modelId="{7A7035C3-B9E7-4C5F-9092-A5D19C8DB65F}">
      <dgm:prSet phldrT="[Texte]"/>
      <dgm:spPr/>
      <dgm:t>
        <a:bodyPr/>
        <a:lstStyle/>
        <a:p>
          <a:r>
            <a:rPr lang="fr-FR"/>
            <a:t>Des mesures pour la transition écologique</a:t>
          </a:r>
        </a:p>
      </dgm:t>
    </dgm:pt>
    <dgm:pt modelId="{A358F832-A561-489E-A19B-3FA418D60CCC}" type="parTrans" cxnId="{B0866CF2-2899-4BFB-9CCB-2ABD90167F08}">
      <dgm:prSet/>
      <dgm:spPr/>
      <dgm:t>
        <a:bodyPr/>
        <a:lstStyle/>
        <a:p>
          <a:endParaRPr lang="fr-FR"/>
        </a:p>
      </dgm:t>
    </dgm:pt>
    <dgm:pt modelId="{D520C4C2-926C-425D-A730-0C938D66EB91}" type="sibTrans" cxnId="{B0866CF2-2899-4BFB-9CCB-2ABD90167F08}">
      <dgm:prSet/>
      <dgm:spPr/>
      <dgm:t>
        <a:bodyPr/>
        <a:lstStyle/>
        <a:p>
          <a:endParaRPr lang="fr-FR"/>
        </a:p>
      </dgm:t>
    </dgm:pt>
    <dgm:pt modelId="{EE770A80-4096-4E4A-B95A-655E06CB86F2}">
      <dgm:prSet phldrT="[Texte]"/>
      <dgm:spPr/>
      <dgm:t>
        <a:bodyPr/>
        <a:lstStyle/>
        <a:p>
          <a:r>
            <a:rPr lang="fr-FR"/>
            <a:t>Des mesures pour les collectivités territoriales</a:t>
          </a:r>
        </a:p>
      </dgm:t>
    </dgm:pt>
    <dgm:pt modelId="{1D1C983A-3E87-4312-8FA7-FAB0F95F4B9F}" type="parTrans" cxnId="{51817F40-CDF0-445E-9EA2-1AB2B310AD7A}">
      <dgm:prSet/>
      <dgm:spPr/>
      <dgm:t>
        <a:bodyPr/>
        <a:lstStyle/>
        <a:p>
          <a:endParaRPr lang="fr-FR"/>
        </a:p>
      </dgm:t>
    </dgm:pt>
    <dgm:pt modelId="{91FEB07E-814E-4E65-A800-4795AA63899B}" type="sibTrans" cxnId="{51817F40-CDF0-445E-9EA2-1AB2B310AD7A}">
      <dgm:prSet/>
      <dgm:spPr/>
      <dgm:t>
        <a:bodyPr/>
        <a:lstStyle/>
        <a:p>
          <a:endParaRPr lang="fr-FR"/>
        </a:p>
      </dgm:t>
    </dgm:pt>
    <dgm:pt modelId="{55EC9B5A-85F7-4783-895C-A5E3ED7D89C9}">
      <dgm:prSet phldrT="[Texte]"/>
      <dgm:spPr/>
      <dgm:t>
        <a:bodyPr/>
        <a:lstStyle/>
        <a:p>
          <a:pPr rtl="0"/>
          <a:r>
            <a:rPr lang="fr-FR"/>
            <a:t>Les budgets des ministères</a:t>
          </a:r>
          <a:r>
            <a:rPr lang="fr-FR">
              <a:latin typeface="Calibri Light" panose="020F0302020204030204"/>
            </a:rPr>
            <a:t> </a:t>
          </a:r>
          <a:endParaRPr lang="fr-FR"/>
        </a:p>
      </dgm:t>
    </dgm:pt>
    <dgm:pt modelId="{E7561727-49EE-45BF-AE45-78D0B6F977F1}" type="parTrans" cxnId="{9E5A8B9B-A703-4B53-801D-11EFF474F858}">
      <dgm:prSet/>
      <dgm:spPr/>
      <dgm:t>
        <a:bodyPr/>
        <a:lstStyle/>
        <a:p>
          <a:endParaRPr lang="fr-FR"/>
        </a:p>
      </dgm:t>
    </dgm:pt>
    <dgm:pt modelId="{A0C553B3-CEB6-4B25-AA11-CEFC7D154931}" type="sibTrans" cxnId="{9E5A8B9B-A703-4B53-801D-11EFF474F858}">
      <dgm:prSet/>
      <dgm:spPr/>
      <dgm:t>
        <a:bodyPr/>
        <a:lstStyle/>
        <a:p>
          <a:endParaRPr lang="fr-FR"/>
        </a:p>
      </dgm:t>
    </dgm:pt>
    <dgm:pt modelId="{01018886-6895-4842-A5FE-6A909D7F3538}" type="pres">
      <dgm:prSet presAssocID="{E0400308-3F22-4C11-A9D3-10AB32CC7E80}" presName="cycle" presStyleCnt="0">
        <dgm:presLayoutVars>
          <dgm:dir/>
          <dgm:resizeHandles val="exact"/>
        </dgm:presLayoutVars>
      </dgm:prSet>
      <dgm:spPr/>
    </dgm:pt>
    <dgm:pt modelId="{0ECA1541-C3DE-4962-B842-CEDDA8691B00}" type="pres">
      <dgm:prSet presAssocID="{E8FFC80F-A5C9-45C7-B4E4-0040DC09D4D0}" presName="node" presStyleLbl="node1" presStyleIdx="0" presStyleCnt="5">
        <dgm:presLayoutVars>
          <dgm:bulletEnabled val="1"/>
        </dgm:presLayoutVars>
      </dgm:prSet>
      <dgm:spPr/>
    </dgm:pt>
    <dgm:pt modelId="{156DCE56-4F5D-49BD-B7D7-38542FC8D126}" type="pres">
      <dgm:prSet presAssocID="{DBDB04B2-C3E9-4503-8FC8-310ADF9F3B7B}" presName="sibTrans" presStyleLbl="sibTrans2D1" presStyleIdx="0" presStyleCnt="5"/>
      <dgm:spPr/>
    </dgm:pt>
    <dgm:pt modelId="{96042D80-C9D8-4ACE-8284-75157C3CDACD}" type="pres">
      <dgm:prSet presAssocID="{DBDB04B2-C3E9-4503-8FC8-310ADF9F3B7B}" presName="connectorText" presStyleLbl="sibTrans2D1" presStyleIdx="0" presStyleCnt="5"/>
      <dgm:spPr/>
    </dgm:pt>
    <dgm:pt modelId="{8D8E6DAB-3ED1-4098-BDA9-052E6C180DC3}" type="pres">
      <dgm:prSet presAssocID="{50435421-28DF-4635-BAC7-FEF52260A0BB}" presName="node" presStyleLbl="node1" presStyleIdx="1" presStyleCnt="5">
        <dgm:presLayoutVars>
          <dgm:bulletEnabled val="1"/>
        </dgm:presLayoutVars>
      </dgm:prSet>
      <dgm:spPr/>
    </dgm:pt>
    <dgm:pt modelId="{9CD197AC-ACE5-473E-BC13-A7EC7B953873}" type="pres">
      <dgm:prSet presAssocID="{50293059-E724-450B-B616-B18C4C3352DD}" presName="sibTrans" presStyleLbl="sibTrans2D1" presStyleIdx="1" presStyleCnt="5"/>
      <dgm:spPr/>
    </dgm:pt>
    <dgm:pt modelId="{49470A79-3AFE-4D03-9ECB-9980B4EEA90D}" type="pres">
      <dgm:prSet presAssocID="{50293059-E724-450B-B616-B18C4C3352DD}" presName="connectorText" presStyleLbl="sibTrans2D1" presStyleIdx="1" presStyleCnt="5"/>
      <dgm:spPr/>
    </dgm:pt>
    <dgm:pt modelId="{2C2815C8-2343-4269-9288-4424520A4046}" type="pres">
      <dgm:prSet presAssocID="{7A7035C3-B9E7-4C5F-9092-A5D19C8DB65F}" presName="node" presStyleLbl="node1" presStyleIdx="2" presStyleCnt="5">
        <dgm:presLayoutVars>
          <dgm:bulletEnabled val="1"/>
        </dgm:presLayoutVars>
      </dgm:prSet>
      <dgm:spPr/>
    </dgm:pt>
    <dgm:pt modelId="{6843C6D9-BBD9-4DC0-9924-19AAA3299EE0}" type="pres">
      <dgm:prSet presAssocID="{D520C4C2-926C-425D-A730-0C938D66EB91}" presName="sibTrans" presStyleLbl="sibTrans2D1" presStyleIdx="2" presStyleCnt="5"/>
      <dgm:spPr/>
    </dgm:pt>
    <dgm:pt modelId="{BD9F7E05-4E84-4A41-88BA-1CBA703B39BC}" type="pres">
      <dgm:prSet presAssocID="{D520C4C2-926C-425D-A730-0C938D66EB91}" presName="connectorText" presStyleLbl="sibTrans2D1" presStyleIdx="2" presStyleCnt="5"/>
      <dgm:spPr/>
    </dgm:pt>
    <dgm:pt modelId="{253CB458-F1C5-4DDF-8C2C-FB107F063137}" type="pres">
      <dgm:prSet presAssocID="{EE770A80-4096-4E4A-B95A-655E06CB86F2}" presName="node" presStyleLbl="node1" presStyleIdx="3" presStyleCnt="5">
        <dgm:presLayoutVars>
          <dgm:bulletEnabled val="1"/>
        </dgm:presLayoutVars>
      </dgm:prSet>
      <dgm:spPr/>
    </dgm:pt>
    <dgm:pt modelId="{6484846B-5DD1-4214-A211-1E761CFFAFAA}" type="pres">
      <dgm:prSet presAssocID="{91FEB07E-814E-4E65-A800-4795AA63899B}" presName="sibTrans" presStyleLbl="sibTrans2D1" presStyleIdx="3" presStyleCnt="5"/>
      <dgm:spPr/>
    </dgm:pt>
    <dgm:pt modelId="{123877A0-2C35-4315-B1F6-2C2959C76EA3}" type="pres">
      <dgm:prSet presAssocID="{91FEB07E-814E-4E65-A800-4795AA63899B}" presName="connectorText" presStyleLbl="sibTrans2D1" presStyleIdx="3" presStyleCnt="5"/>
      <dgm:spPr/>
    </dgm:pt>
    <dgm:pt modelId="{351D2BB0-CE0F-4B59-A229-260C3513D492}" type="pres">
      <dgm:prSet presAssocID="{55EC9B5A-85F7-4783-895C-A5E3ED7D89C9}" presName="node" presStyleLbl="node1" presStyleIdx="4" presStyleCnt="5">
        <dgm:presLayoutVars>
          <dgm:bulletEnabled val="1"/>
        </dgm:presLayoutVars>
      </dgm:prSet>
      <dgm:spPr/>
    </dgm:pt>
    <dgm:pt modelId="{3061768C-7CFA-477B-8BD8-23ED3CD3CF57}" type="pres">
      <dgm:prSet presAssocID="{A0C553B3-CEB6-4B25-AA11-CEFC7D154931}" presName="sibTrans" presStyleLbl="sibTrans2D1" presStyleIdx="4" presStyleCnt="5"/>
      <dgm:spPr/>
    </dgm:pt>
    <dgm:pt modelId="{BCC6C3DF-D38B-4B08-AD30-DBB1994653B9}" type="pres">
      <dgm:prSet presAssocID="{A0C553B3-CEB6-4B25-AA11-CEFC7D154931}" presName="connectorText" presStyleLbl="sibTrans2D1" presStyleIdx="4" presStyleCnt="5"/>
      <dgm:spPr/>
    </dgm:pt>
  </dgm:ptLst>
  <dgm:cxnLst>
    <dgm:cxn modelId="{A866AF13-6441-4B20-B339-E876932E7FA7}" type="presOf" srcId="{50293059-E724-450B-B616-B18C4C3352DD}" destId="{49470A79-3AFE-4D03-9ECB-9980B4EEA90D}" srcOrd="1" destOrd="0" presId="urn:microsoft.com/office/officeart/2005/8/layout/cycle2"/>
    <dgm:cxn modelId="{5E4E7527-6270-46A9-B51E-5E4DF7DF325A}" type="presOf" srcId="{50435421-28DF-4635-BAC7-FEF52260A0BB}" destId="{8D8E6DAB-3ED1-4098-BDA9-052E6C180DC3}" srcOrd="0" destOrd="0" presId="urn:microsoft.com/office/officeart/2005/8/layout/cycle2"/>
    <dgm:cxn modelId="{C0AF7633-2DC1-4B90-B770-289EEEE82CC1}" type="presOf" srcId="{D520C4C2-926C-425D-A730-0C938D66EB91}" destId="{BD9F7E05-4E84-4A41-88BA-1CBA703B39BC}" srcOrd="1" destOrd="0" presId="urn:microsoft.com/office/officeart/2005/8/layout/cycle2"/>
    <dgm:cxn modelId="{51817F40-CDF0-445E-9EA2-1AB2B310AD7A}" srcId="{E0400308-3F22-4C11-A9D3-10AB32CC7E80}" destId="{EE770A80-4096-4E4A-B95A-655E06CB86F2}" srcOrd="3" destOrd="0" parTransId="{1D1C983A-3E87-4312-8FA7-FAB0F95F4B9F}" sibTransId="{91FEB07E-814E-4E65-A800-4795AA63899B}"/>
    <dgm:cxn modelId="{3C2FD641-BC93-4652-94B3-3F1524DFA59D}" type="presOf" srcId="{D520C4C2-926C-425D-A730-0C938D66EB91}" destId="{6843C6D9-BBD9-4DC0-9924-19AAA3299EE0}" srcOrd="0" destOrd="0" presId="urn:microsoft.com/office/officeart/2005/8/layout/cycle2"/>
    <dgm:cxn modelId="{F42A7D46-2B64-43B3-9CDB-8004187501E3}" type="presOf" srcId="{E0400308-3F22-4C11-A9D3-10AB32CC7E80}" destId="{01018886-6895-4842-A5FE-6A909D7F3538}" srcOrd="0" destOrd="0" presId="urn:microsoft.com/office/officeart/2005/8/layout/cycle2"/>
    <dgm:cxn modelId="{EE709A6A-10A1-41EC-828A-5E877DFAFD8D}" type="presOf" srcId="{7A7035C3-B9E7-4C5F-9092-A5D19C8DB65F}" destId="{2C2815C8-2343-4269-9288-4424520A4046}" srcOrd="0" destOrd="0" presId="urn:microsoft.com/office/officeart/2005/8/layout/cycle2"/>
    <dgm:cxn modelId="{B467686F-0C63-4C5D-B1F4-0D54F2CC8E98}" type="presOf" srcId="{A0C553B3-CEB6-4B25-AA11-CEFC7D154931}" destId="{BCC6C3DF-D38B-4B08-AD30-DBB1994653B9}" srcOrd="1" destOrd="0" presId="urn:microsoft.com/office/officeart/2005/8/layout/cycle2"/>
    <dgm:cxn modelId="{83117472-7A64-4CE1-8170-FB088058894B}" srcId="{E0400308-3F22-4C11-A9D3-10AB32CC7E80}" destId="{E8FFC80F-A5C9-45C7-B4E4-0040DC09D4D0}" srcOrd="0" destOrd="0" parTransId="{7D790B18-C9A4-48DE-9030-012549A49378}" sibTransId="{DBDB04B2-C3E9-4503-8FC8-310ADF9F3B7B}"/>
    <dgm:cxn modelId="{2F623876-9B65-4BAD-A06B-243871EA158E}" type="presOf" srcId="{91FEB07E-814E-4E65-A800-4795AA63899B}" destId="{123877A0-2C35-4315-B1F6-2C2959C76EA3}" srcOrd="1" destOrd="0" presId="urn:microsoft.com/office/officeart/2005/8/layout/cycle2"/>
    <dgm:cxn modelId="{6E23C886-9109-42BD-A7CA-78E2326AA105}" type="presOf" srcId="{DBDB04B2-C3E9-4503-8FC8-310ADF9F3B7B}" destId="{156DCE56-4F5D-49BD-B7D7-38542FC8D126}" srcOrd="0" destOrd="0" presId="urn:microsoft.com/office/officeart/2005/8/layout/cycle2"/>
    <dgm:cxn modelId="{5767AA91-B444-43A7-A292-CE217594B2D6}" srcId="{E0400308-3F22-4C11-A9D3-10AB32CC7E80}" destId="{50435421-28DF-4635-BAC7-FEF52260A0BB}" srcOrd="1" destOrd="0" parTransId="{B0F1BA10-ECEB-47A4-B74C-AD263274FBD0}" sibTransId="{50293059-E724-450B-B616-B18C4C3352DD}"/>
    <dgm:cxn modelId="{9E5A8B9B-A703-4B53-801D-11EFF474F858}" srcId="{E0400308-3F22-4C11-A9D3-10AB32CC7E80}" destId="{55EC9B5A-85F7-4783-895C-A5E3ED7D89C9}" srcOrd="4" destOrd="0" parTransId="{E7561727-49EE-45BF-AE45-78D0B6F977F1}" sibTransId="{A0C553B3-CEB6-4B25-AA11-CEFC7D154931}"/>
    <dgm:cxn modelId="{68269EB2-AECB-4C81-A3BF-9E3AC3C792DF}" type="presOf" srcId="{55EC9B5A-85F7-4783-895C-A5E3ED7D89C9}" destId="{351D2BB0-CE0F-4B59-A229-260C3513D492}" srcOrd="0" destOrd="0" presId="urn:microsoft.com/office/officeart/2005/8/layout/cycle2"/>
    <dgm:cxn modelId="{77BF1EBB-2FB4-4A8A-AEF9-5F41513E7E0F}" type="presOf" srcId="{A0C553B3-CEB6-4B25-AA11-CEFC7D154931}" destId="{3061768C-7CFA-477B-8BD8-23ED3CD3CF57}" srcOrd="0" destOrd="0" presId="urn:microsoft.com/office/officeart/2005/8/layout/cycle2"/>
    <dgm:cxn modelId="{29279CDC-A802-4FA0-AD06-273F7FD35F83}" type="presOf" srcId="{DBDB04B2-C3E9-4503-8FC8-310ADF9F3B7B}" destId="{96042D80-C9D8-4ACE-8284-75157C3CDACD}" srcOrd="1" destOrd="0" presId="urn:microsoft.com/office/officeart/2005/8/layout/cycle2"/>
    <dgm:cxn modelId="{B01395E2-CA3C-495A-BD88-702739310490}" type="presOf" srcId="{91FEB07E-814E-4E65-A800-4795AA63899B}" destId="{6484846B-5DD1-4214-A211-1E761CFFAFAA}" srcOrd="0" destOrd="0" presId="urn:microsoft.com/office/officeart/2005/8/layout/cycle2"/>
    <dgm:cxn modelId="{6E48D8E3-1984-45A6-BE08-2BEB38963AFE}" type="presOf" srcId="{EE770A80-4096-4E4A-B95A-655E06CB86F2}" destId="{253CB458-F1C5-4DDF-8C2C-FB107F063137}" srcOrd="0" destOrd="0" presId="urn:microsoft.com/office/officeart/2005/8/layout/cycle2"/>
    <dgm:cxn modelId="{C107BFE9-5CA0-4969-ADE9-58AF497C8CDF}" type="presOf" srcId="{E8FFC80F-A5C9-45C7-B4E4-0040DC09D4D0}" destId="{0ECA1541-C3DE-4962-B842-CEDDA8691B00}" srcOrd="0" destOrd="0" presId="urn:microsoft.com/office/officeart/2005/8/layout/cycle2"/>
    <dgm:cxn modelId="{B0866CF2-2899-4BFB-9CCB-2ABD90167F08}" srcId="{E0400308-3F22-4C11-A9D3-10AB32CC7E80}" destId="{7A7035C3-B9E7-4C5F-9092-A5D19C8DB65F}" srcOrd="2" destOrd="0" parTransId="{A358F832-A561-489E-A19B-3FA418D60CCC}" sibTransId="{D520C4C2-926C-425D-A730-0C938D66EB91}"/>
    <dgm:cxn modelId="{9C6E7BF2-E9D9-490C-AF4A-778060EE07FF}" type="presOf" srcId="{50293059-E724-450B-B616-B18C4C3352DD}" destId="{9CD197AC-ACE5-473E-BC13-A7EC7B953873}" srcOrd="0" destOrd="0" presId="urn:microsoft.com/office/officeart/2005/8/layout/cycle2"/>
    <dgm:cxn modelId="{5BB08815-53DF-4351-AF6E-46E1DD8494EC}" type="presParOf" srcId="{01018886-6895-4842-A5FE-6A909D7F3538}" destId="{0ECA1541-C3DE-4962-B842-CEDDA8691B00}" srcOrd="0" destOrd="0" presId="urn:microsoft.com/office/officeart/2005/8/layout/cycle2"/>
    <dgm:cxn modelId="{4BF6802A-A957-4D1D-8CBF-83AC4A580587}" type="presParOf" srcId="{01018886-6895-4842-A5FE-6A909D7F3538}" destId="{156DCE56-4F5D-49BD-B7D7-38542FC8D126}" srcOrd="1" destOrd="0" presId="urn:microsoft.com/office/officeart/2005/8/layout/cycle2"/>
    <dgm:cxn modelId="{731648CF-4744-47FF-ABCE-49B9B7D93370}" type="presParOf" srcId="{156DCE56-4F5D-49BD-B7D7-38542FC8D126}" destId="{96042D80-C9D8-4ACE-8284-75157C3CDACD}" srcOrd="0" destOrd="0" presId="urn:microsoft.com/office/officeart/2005/8/layout/cycle2"/>
    <dgm:cxn modelId="{F09FDAE1-804A-499C-9F97-AB2CBB3B1E5E}" type="presParOf" srcId="{01018886-6895-4842-A5FE-6A909D7F3538}" destId="{8D8E6DAB-3ED1-4098-BDA9-052E6C180DC3}" srcOrd="2" destOrd="0" presId="urn:microsoft.com/office/officeart/2005/8/layout/cycle2"/>
    <dgm:cxn modelId="{6FEB33AF-792E-4592-81EB-5560A2905136}" type="presParOf" srcId="{01018886-6895-4842-A5FE-6A909D7F3538}" destId="{9CD197AC-ACE5-473E-BC13-A7EC7B953873}" srcOrd="3" destOrd="0" presId="urn:microsoft.com/office/officeart/2005/8/layout/cycle2"/>
    <dgm:cxn modelId="{4D864AE0-9332-4863-87F0-CADC59E77467}" type="presParOf" srcId="{9CD197AC-ACE5-473E-BC13-A7EC7B953873}" destId="{49470A79-3AFE-4D03-9ECB-9980B4EEA90D}" srcOrd="0" destOrd="0" presId="urn:microsoft.com/office/officeart/2005/8/layout/cycle2"/>
    <dgm:cxn modelId="{27729443-09A1-48C6-B618-7048470182D0}" type="presParOf" srcId="{01018886-6895-4842-A5FE-6A909D7F3538}" destId="{2C2815C8-2343-4269-9288-4424520A4046}" srcOrd="4" destOrd="0" presId="urn:microsoft.com/office/officeart/2005/8/layout/cycle2"/>
    <dgm:cxn modelId="{9DB19D18-D901-40A8-BAE7-C2B15F71C673}" type="presParOf" srcId="{01018886-6895-4842-A5FE-6A909D7F3538}" destId="{6843C6D9-BBD9-4DC0-9924-19AAA3299EE0}" srcOrd="5" destOrd="0" presId="urn:microsoft.com/office/officeart/2005/8/layout/cycle2"/>
    <dgm:cxn modelId="{6636933D-3D10-4FCF-88F0-D54B7FF62E58}" type="presParOf" srcId="{6843C6D9-BBD9-4DC0-9924-19AAA3299EE0}" destId="{BD9F7E05-4E84-4A41-88BA-1CBA703B39BC}" srcOrd="0" destOrd="0" presId="urn:microsoft.com/office/officeart/2005/8/layout/cycle2"/>
    <dgm:cxn modelId="{4FB6FBDF-C6B1-4DDB-AB54-C62604C1A03A}" type="presParOf" srcId="{01018886-6895-4842-A5FE-6A909D7F3538}" destId="{253CB458-F1C5-4DDF-8C2C-FB107F063137}" srcOrd="6" destOrd="0" presId="urn:microsoft.com/office/officeart/2005/8/layout/cycle2"/>
    <dgm:cxn modelId="{A38E4463-7D2B-4719-A2E9-FD4F26C1F174}" type="presParOf" srcId="{01018886-6895-4842-A5FE-6A909D7F3538}" destId="{6484846B-5DD1-4214-A211-1E761CFFAFAA}" srcOrd="7" destOrd="0" presId="urn:microsoft.com/office/officeart/2005/8/layout/cycle2"/>
    <dgm:cxn modelId="{B399E57C-D0FE-43C3-ADE0-354DFF75AE76}" type="presParOf" srcId="{6484846B-5DD1-4214-A211-1E761CFFAFAA}" destId="{123877A0-2C35-4315-B1F6-2C2959C76EA3}" srcOrd="0" destOrd="0" presId="urn:microsoft.com/office/officeart/2005/8/layout/cycle2"/>
    <dgm:cxn modelId="{0A5D9177-85B5-4922-95E1-6A79CEE965AE}" type="presParOf" srcId="{01018886-6895-4842-A5FE-6A909D7F3538}" destId="{351D2BB0-CE0F-4B59-A229-260C3513D492}" srcOrd="8" destOrd="0" presId="urn:microsoft.com/office/officeart/2005/8/layout/cycle2"/>
    <dgm:cxn modelId="{A69D1088-B0E3-42BF-830C-A1B040E70253}" type="presParOf" srcId="{01018886-6895-4842-A5FE-6A909D7F3538}" destId="{3061768C-7CFA-477B-8BD8-23ED3CD3CF57}" srcOrd="9" destOrd="0" presId="urn:microsoft.com/office/officeart/2005/8/layout/cycle2"/>
    <dgm:cxn modelId="{0F26C2AB-667A-4002-87EA-FE99B0A161B9}" type="presParOf" srcId="{3061768C-7CFA-477B-8BD8-23ED3CD3CF57}" destId="{BCC6C3DF-D38B-4B08-AD30-DBB1994653B9}"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4E5D6-15FA-4BDB-B8A3-D27CF1EE9C74}" type="doc">
      <dgm:prSet loTypeId="urn:microsoft.com/office/officeart/2005/8/layout/cycle4" loCatId="cycle" qsTypeId="urn:microsoft.com/office/officeart/2005/8/quickstyle/simple1" qsCatId="simple" csTypeId="urn:microsoft.com/office/officeart/2005/8/colors/accent0_3" csCatId="mainScheme" phldr="1"/>
      <dgm:spPr/>
      <dgm:t>
        <a:bodyPr/>
        <a:lstStyle/>
        <a:p>
          <a:endParaRPr lang="fr-FR"/>
        </a:p>
      </dgm:t>
    </dgm:pt>
    <dgm:pt modelId="{13AE6363-56D1-4BC3-A0C0-D793E5CDDCEF}">
      <dgm:prSet phldrT="[Texte]" custT="1"/>
      <dgm:spPr/>
      <dgm:t>
        <a:bodyPr/>
        <a:lstStyle/>
        <a:p>
          <a:r>
            <a:rPr lang="fr-FR" sz="1400">
              <a:latin typeface="Verdana" panose="020B0604030504040204" pitchFamily="34" charset="0"/>
              <a:ea typeface="Verdana" panose="020B0604030504040204" pitchFamily="34" charset="0"/>
            </a:rPr>
            <a:t>Les travaux du comité filière petite enfance</a:t>
          </a:r>
        </a:p>
        <a:p>
          <a:endParaRPr lang="fr-FR" sz="1400">
            <a:latin typeface="Verdana" panose="020B0604030504040204" pitchFamily="34" charset="0"/>
            <a:ea typeface="Verdana" panose="020B0604030504040204" pitchFamily="34" charset="0"/>
          </a:endParaRPr>
        </a:p>
      </dgm:t>
    </dgm:pt>
    <dgm:pt modelId="{BFB2355F-C3BB-41FE-A6F1-9ED558D2953B}" type="parTrans" cxnId="{9CC58B19-1A6A-4AB8-B328-DA9C3D91F16F}">
      <dgm:prSet/>
      <dgm:spPr/>
      <dgm:t>
        <a:bodyPr/>
        <a:lstStyle/>
        <a:p>
          <a:endParaRPr lang="fr-FR"/>
        </a:p>
      </dgm:t>
    </dgm:pt>
    <dgm:pt modelId="{58FCE81C-6606-4D33-8F97-4D921803BE65}" type="sibTrans" cxnId="{9CC58B19-1A6A-4AB8-B328-DA9C3D91F16F}">
      <dgm:prSet/>
      <dgm:spPr/>
      <dgm:t>
        <a:bodyPr/>
        <a:lstStyle/>
        <a:p>
          <a:endParaRPr lang="fr-FR"/>
        </a:p>
      </dgm:t>
    </dgm:pt>
    <dgm:pt modelId="{D13053C1-A718-4137-8BDD-EC4A4B809E05}">
      <dgm:prSet phldrT="[Texte]" custT="1"/>
      <dgm:spPr/>
      <dgm: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cs typeface="+mn-cs"/>
            </a:rPr>
            <a:t>La COG Etat-CNAF 2023-2027</a:t>
          </a:r>
        </a:p>
      </dgm:t>
    </dgm:pt>
    <dgm:pt modelId="{94A7AE0B-0AC5-44B6-A8ED-C83622AD3511}" type="parTrans" cxnId="{3918F75A-2749-4640-88D7-088F2225B33D}">
      <dgm:prSet/>
      <dgm:spPr/>
      <dgm:t>
        <a:bodyPr/>
        <a:lstStyle/>
        <a:p>
          <a:endParaRPr lang="fr-FR"/>
        </a:p>
      </dgm:t>
    </dgm:pt>
    <dgm:pt modelId="{4BD499E3-9A24-4818-9CC6-C388B53F272E}" type="sibTrans" cxnId="{3918F75A-2749-4640-88D7-088F2225B33D}">
      <dgm:prSet/>
      <dgm:spPr/>
      <dgm:t>
        <a:bodyPr/>
        <a:lstStyle/>
        <a:p>
          <a:endParaRPr lang="fr-FR"/>
        </a:p>
      </dgm:t>
    </dgm:pt>
    <dgm:pt modelId="{000B3117-890F-4DC3-8436-F62F475ADB9E}">
      <dgm:prSet phldrT="[Texte]" custT="1"/>
      <dgm:spPr/>
      <dgm: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cs typeface="+mn-cs"/>
            </a:rPr>
            <a:t>La réforme de la gouvernance </a:t>
          </a:r>
        </a:p>
      </dgm:t>
    </dgm:pt>
    <dgm:pt modelId="{6D259469-A23F-4E57-82B3-D8C3C72DF4D6}" type="parTrans" cxnId="{53D38D36-49E9-4212-87C0-6FC1B8E4E9FD}">
      <dgm:prSet/>
      <dgm:spPr/>
      <dgm:t>
        <a:bodyPr/>
        <a:lstStyle/>
        <a:p>
          <a:endParaRPr lang="fr-FR"/>
        </a:p>
      </dgm:t>
    </dgm:pt>
    <dgm:pt modelId="{8F28921D-B7F7-48A8-A1A5-9CFE34701AD5}" type="sibTrans" cxnId="{53D38D36-49E9-4212-87C0-6FC1B8E4E9FD}">
      <dgm:prSet/>
      <dgm:spPr/>
      <dgm:t>
        <a:bodyPr/>
        <a:lstStyle/>
        <a:p>
          <a:endParaRPr lang="fr-FR"/>
        </a:p>
      </dgm:t>
    </dgm:pt>
    <dgm:pt modelId="{7CDEAF2B-71A0-4650-B323-A1ECA134025A}">
      <dgm:prSet phldrT="[Texte]" custT="1"/>
      <dgm:spPr/>
      <dgm: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cs typeface="+mn-cs"/>
            </a:rPr>
            <a:t>Le plan d’urgence pour la qualité d’accueil</a:t>
          </a:r>
        </a:p>
      </dgm:t>
    </dgm:pt>
    <dgm:pt modelId="{8F6F4A33-2C61-4877-9D99-F956F49A7F60}" type="parTrans" cxnId="{F4C822A8-C85A-4FC5-BA40-744F8DD773CA}">
      <dgm:prSet/>
      <dgm:spPr/>
      <dgm:t>
        <a:bodyPr/>
        <a:lstStyle/>
        <a:p>
          <a:endParaRPr lang="fr-FR"/>
        </a:p>
      </dgm:t>
    </dgm:pt>
    <dgm:pt modelId="{9B1F9F0E-8465-499C-B448-F708EC305B50}" type="sibTrans" cxnId="{F4C822A8-C85A-4FC5-BA40-744F8DD773CA}">
      <dgm:prSet/>
      <dgm:spPr/>
      <dgm:t>
        <a:bodyPr/>
        <a:lstStyle/>
        <a:p>
          <a:endParaRPr lang="fr-FR"/>
        </a:p>
      </dgm:t>
    </dgm:pt>
    <dgm:pt modelId="{EB436978-3AC1-4048-B519-36ACD5FD1924}" type="pres">
      <dgm:prSet presAssocID="{4754E5D6-15FA-4BDB-B8A3-D27CF1EE9C74}" presName="cycleMatrixDiagram" presStyleCnt="0">
        <dgm:presLayoutVars>
          <dgm:chMax val="1"/>
          <dgm:dir/>
          <dgm:animLvl val="lvl"/>
          <dgm:resizeHandles val="exact"/>
        </dgm:presLayoutVars>
      </dgm:prSet>
      <dgm:spPr/>
    </dgm:pt>
    <dgm:pt modelId="{DE417A22-0701-49D5-8489-F38E77BB4CB2}" type="pres">
      <dgm:prSet presAssocID="{4754E5D6-15FA-4BDB-B8A3-D27CF1EE9C74}" presName="children" presStyleCnt="0"/>
      <dgm:spPr/>
    </dgm:pt>
    <dgm:pt modelId="{D9A247D0-10AC-44FC-B91B-345C1C1E25B2}" type="pres">
      <dgm:prSet presAssocID="{4754E5D6-15FA-4BDB-B8A3-D27CF1EE9C74}" presName="childPlaceholder" presStyleCnt="0"/>
      <dgm:spPr/>
    </dgm:pt>
    <dgm:pt modelId="{83F9B7E0-C198-488F-96EE-A8FF873CE94B}" type="pres">
      <dgm:prSet presAssocID="{4754E5D6-15FA-4BDB-B8A3-D27CF1EE9C74}" presName="circle" presStyleCnt="0"/>
      <dgm:spPr/>
    </dgm:pt>
    <dgm:pt modelId="{63DC8BB9-42F2-41CF-9D9B-5E6E85F324F3}" type="pres">
      <dgm:prSet presAssocID="{4754E5D6-15FA-4BDB-B8A3-D27CF1EE9C74}" presName="quadrant1" presStyleLbl="node1" presStyleIdx="0" presStyleCnt="4">
        <dgm:presLayoutVars>
          <dgm:chMax val="1"/>
          <dgm:bulletEnabled val="1"/>
        </dgm:presLayoutVars>
      </dgm:prSet>
      <dgm:spPr/>
    </dgm:pt>
    <dgm:pt modelId="{13B5018F-C5C4-46D7-9F0F-45892E1BA599}" type="pres">
      <dgm:prSet presAssocID="{4754E5D6-15FA-4BDB-B8A3-D27CF1EE9C74}" presName="quadrant2" presStyleLbl="node1" presStyleIdx="1" presStyleCnt="4">
        <dgm:presLayoutVars>
          <dgm:chMax val="1"/>
          <dgm:bulletEnabled val="1"/>
        </dgm:presLayoutVars>
      </dgm:prSet>
      <dgm:spPr/>
    </dgm:pt>
    <dgm:pt modelId="{D4CD7404-A6EB-4683-99A5-EF27630B93F3}" type="pres">
      <dgm:prSet presAssocID="{4754E5D6-15FA-4BDB-B8A3-D27CF1EE9C74}" presName="quadrant3" presStyleLbl="node1" presStyleIdx="2" presStyleCnt="4">
        <dgm:presLayoutVars>
          <dgm:chMax val="1"/>
          <dgm:bulletEnabled val="1"/>
        </dgm:presLayoutVars>
      </dgm:prSet>
      <dgm:spPr/>
    </dgm:pt>
    <dgm:pt modelId="{4856C2B9-B828-4F45-B9E9-61F9417F0886}" type="pres">
      <dgm:prSet presAssocID="{4754E5D6-15FA-4BDB-B8A3-D27CF1EE9C74}" presName="quadrant4" presStyleLbl="node1" presStyleIdx="3" presStyleCnt="4">
        <dgm:presLayoutVars>
          <dgm:chMax val="1"/>
          <dgm:bulletEnabled val="1"/>
        </dgm:presLayoutVars>
      </dgm:prSet>
      <dgm:spPr/>
    </dgm:pt>
    <dgm:pt modelId="{BF4B450E-0E04-42C4-8FF6-DE5C22C15146}" type="pres">
      <dgm:prSet presAssocID="{4754E5D6-15FA-4BDB-B8A3-D27CF1EE9C74}" presName="quadrantPlaceholder" presStyleCnt="0"/>
      <dgm:spPr/>
    </dgm:pt>
    <dgm:pt modelId="{C1F512A8-21D3-4DF0-9CC6-F1BA8779019F}" type="pres">
      <dgm:prSet presAssocID="{4754E5D6-15FA-4BDB-B8A3-D27CF1EE9C74}" presName="center1" presStyleLbl="fgShp" presStyleIdx="0" presStyleCnt="2"/>
      <dgm:spPr/>
    </dgm:pt>
    <dgm:pt modelId="{8F1D4641-104C-4181-8BD1-DAF930E85081}" type="pres">
      <dgm:prSet presAssocID="{4754E5D6-15FA-4BDB-B8A3-D27CF1EE9C74}" presName="center2" presStyleLbl="fgShp" presStyleIdx="1" presStyleCnt="2"/>
      <dgm:spPr/>
    </dgm:pt>
  </dgm:ptLst>
  <dgm:cxnLst>
    <dgm:cxn modelId="{2C306D0C-3E0C-45FD-8282-B1B92A9C4CAA}" type="presOf" srcId="{4754E5D6-15FA-4BDB-B8A3-D27CF1EE9C74}" destId="{EB436978-3AC1-4048-B519-36ACD5FD1924}" srcOrd="0" destOrd="0" presId="urn:microsoft.com/office/officeart/2005/8/layout/cycle4"/>
    <dgm:cxn modelId="{9CC58B19-1A6A-4AB8-B328-DA9C3D91F16F}" srcId="{4754E5D6-15FA-4BDB-B8A3-D27CF1EE9C74}" destId="{13AE6363-56D1-4BC3-A0C0-D793E5CDDCEF}" srcOrd="0" destOrd="0" parTransId="{BFB2355F-C3BB-41FE-A6F1-9ED558D2953B}" sibTransId="{58FCE81C-6606-4D33-8F97-4D921803BE65}"/>
    <dgm:cxn modelId="{DD357231-C126-415D-B6A5-BC2D681EB685}" type="presOf" srcId="{000B3117-890F-4DC3-8436-F62F475ADB9E}" destId="{D4CD7404-A6EB-4683-99A5-EF27630B93F3}" srcOrd="0" destOrd="0" presId="urn:microsoft.com/office/officeart/2005/8/layout/cycle4"/>
    <dgm:cxn modelId="{53D38D36-49E9-4212-87C0-6FC1B8E4E9FD}" srcId="{4754E5D6-15FA-4BDB-B8A3-D27CF1EE9C74}" destId="{000B3117-890F-4DC3-8436-F62F475ADB9E}" srcOrd="2" destOrd="0" parTransId="{6D259469-A23F-4E57-82B3-D8C3C72DF4D6}" sibTransId="{8F28921D-B7F7-48A8-A1A5-9CFE34701AD5}"/>
    <dgm:cxn modelId="{3918F75A-2749-4640-88D7-088F2225B33D}" srcId="{4754E5D6-15FA-4BDB-B8A3-D27CF1EE9C74}" destId="{D13053C1-A718-4137-8BDD-EC4A4B809E05}" srcOrd="1" destOrd="0" parTransId="{94A7AE0B-0AC5-44B6-A8ED-C83622AD3511}" sibTransId="{4BD499E3-9A24-4818-9CC6-C388B53F272E}"/>
    <dgm:cxn modelId="{CE168494-D1CA-484A-8EF0-32CC56DAD0FB}" type="presOf" srcId="{13AE6363-56D1-4BC3-A0C0-D793E5CDDCEF}" destId="{63DC8BB9-42F2-41CF-9D9B-5E6E85F324F3}" srcOrd="0" destOrd="0" presId="urn:microsoft.com/office/officeart/2005/8/layout/cycle4"/>
    <dgm:cxn modelId="{F4C822A8-C85A-4FC5-BA40-744F8DD773CA}" srcId="{4754E5D6-15FA-4BDB-B8A3-D27CF1EE9C74}" destId="{7CDEAF2B-71A0-4650-B323-A1ECA134025A}" srcOrd="3" destOrd="0" parTransId="{8F6F4A33-2C61-4877-9D99-F956F49A7F60}" sibTransId="{9B1F9F0E-8465-499C-B448-F708EC305B50}"/>
    <dgm:cxn modelId="{899151AB-3BEB-420A-8A45-56A88C5AF73F}" type="presOf" srcId="{D13053C1-A718-4137-8BDD-EC4A4B809E05}" destId="{13B5018F-C5C4-46D7-9F0F-45892E1BA599}" srcOrd="0" destOrd="0" presId="urn:microsoft.com/office/officeart/2005/8/layout/cycle4"/>
    <dgm:cxn modelId="{1BB915AF-21A1-42D3-A692-DCA1B51DC992}" type="presOf" srcId="{7CDEAF2B-71A0-4650-B323-A1ECA134025A}" destId="{4856C2B9-B828-4F45-B9E9-61F9417F0886}" srcOrd="0" destOrd="0" presId="urn:microsoft.com/office/officeart/2005/8/layout/cycle4"/>
    <dgm:cxn modelId="{B94BAA84-D5CD-425D-9503-DA8761B9EBD0}" type="presParOf" srcId="{EB436978-3AC1-4048-B519-36ACD5FD1924}" destId="{DE417A22-0701-49D5-8489-F38E77BB4CB2}" srcOrd="0" destOrd="0" presId="urn:microsoft.com/office/officeart/2005/8/layout/cycle4"/>
    <dgm:cxn modelId="{07E58E1B-C04C-4BB8-BC5C-1A1ACFEB3780}" type="presParOf" srcId="{DE417A22-0701-49D5-8489-F38E77BB4CB2}" destId="{D9A247D0-10AC-44FC-B91B-345C1C1E25B2}" srcOrd="0" destOrd="0" presId="urn:microsoft.com/office/officeart/2005/8/layout/cycle4"/>
    <dgm:cxn modelId="{74CB97DF-5193-457E-B32C-A39F20770986}" type="presParOf" srcId="{EB436978-3AC1-4048-B519-36ACD5FD1924}" destId="{83F9B7E0-C198-488F-96EE-A8FF873CE94B}" srcOrd="1" destOrd="0" presId="urn:microsoft.com/office/officeart/2005/8/layout/cycle4"/>
    <dgm:cxn modelId="{9D4F2535-BA14-45C4-AA17-3A71DF629945}" type="presParOf" srcId="{83F9B7E0-C198-488F-96EE-A8FF873CE94B}" destId="{63DC8BB9-42F2-41CF-9D9B-5E6E85F324F3}" srcOrd="0" destOrd="0" presId="urn:microsoft.com/office/officeart/2005/8/layout/cycle4"/>
    <dgm:cxn modelId="{419342E9-6188-4A05-B266-3D1DE6C6AB6E}" type="presParOf" srcId="{83F9B7E0-C198-488F-96EE-A8FF873CE94B}" destId="{13B5018F-C5C4-46D7-9F0F-45892E1BA599}" srcOrd="1" destOrd="0" presId="urn:microsoft.com/office/officeart/2005/8/layout/cycle4"/>
    <dgm:cxn modelId="{D327EC49-C201-43E6-B79E-ACCF39AE832B}" type="presParOf" srcId="{83F9B7E0-C198-488F-96EE-A8FF873CE94B}" destId="{D4CD7404-A6EB-4683-99A5-EF27630B93F3}" srcOrd="2" destOrd="0" presId="urn:microsoft.com/office/officeart/2005/8/layout/cycle4"/>
    <dgm:cxn modelId="{55CFE78D-D684-4F71-BF92-DDDDA54A0A31}" type="presParOf" srcId="{83F9B7E0-C198-488F-96EE-A8FF873CE94B}" destId="{4856C2B9-B828-4F45-B9E9-61F9417F0886}" srcOrd="3" destOrd="0" presId="urn:microsoft.com/office/officeart/2005/8/layout/cycle4"/>
    <dgm:cxn modelId="{867C5705-9539-4874-B41A-55F301B1DA99}" type="presParOf" srcId="{83F9B7E0-C198-488F-96EE-A8FF873CE94B}" destId="{BF4B450E-0E04-42C4-8FF6-DE5C22C15146}" srcOrd="4" destOrd="0" presId="urn:microsoft.com/office/officeart/2005/8/layout/cycle4"/>
    <dgm:cxn modelId="{83A6F9C3-28AE-427F-938F-31DA1902FC8E}" type="presParOf" srcId="{EB436978-3AC1-4048-B519-36ACD5FD1924}" destId="{C1F512A8-21D3-4DF0-9CC6-F1BA8779019F}" srcOrd="2" destOrd="0" presId="urn:microsoft.com/office/officeart/2005/8/layout/cycle4"/>
    <dgm:cxn modelId="{93AC4B61-3EAB-4ACE-8D3E-38FC87F22901}" type="presParOf" srcId="{EB436978-3AC1-4048-B519-36ACD5FD1924}" destId="{8F1D4641-104C-4181-8BD1-DAF930E85081}"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54E5D6-15FA-4BDB-B8A3-D27CF1EE9C74}" type="doc">
      <dgm:prSet loTypeId="urn:microsoft.com/office/officeart/2005/8/layout/cycle4" loCatId="cycle" qsTypeId="urn:microsoft.com/office/officeart/2005/8/quickstyle/simple1" qsCatId="simple" csTypeId="urn:microsoft.com/office/officeart/2005/8/colors/accent0_3" csCatId="mainScheme" phldr="1"/>
      <dgm:spPr/>
      <dgm:t>
        <a:bodyPr/>
        <a:lstStyle/>
        <a:p>
          <a:endParaRPr lang="fr-FR"/>
        </a:p>
      </dgm:t>
    </dgm:pt>
    <dgm:pt modelId="{13AE6363-56D1-4BC3-A0C0-D793E5CDDCEF}">
      <dgm:prSet phldrT="[Texte]" custT="1"/>
      <dgm:spPr/>
      <dgm:t>
        <a:bodyPr/>
        <a:lstStyle/>
        <a:p>
          <a:r>
            <a:rPr lang="fr-FR" sz="1400">
              <a:latin typeface="Verdana" panose="020B0604030504040204" pitchFamily="34" charset="0"/>
              <a:ea typeface="Verdana" panose="020B0604030504040204" pitchFamily="34" charset="0"/>
            </a:rPr>
            <a:t>Les taux et normes d’encadrement</a:t>
          </a:r>
        </a:p>
      </dgm:t>
    </dgm:pt>
    <dgm:pt modelId="{BFB2355F-C3BB-41FE-A6F1-9ED558D2953B}" type="parTrans" cxnId="{9CC58B19-1A6A-4AB8-B328-DA9C3D91F16F}">
      <dgm:prSet/>
      <dgm:spPr/>
      <dgm:t>
        <a:bodyPr/>
        <a:lstStyle/>
        <a:p>
          <a:endParaRPr lang="fr-FR"/>
        </a:p>
      </dgm:t>
    </dgm:pt>
    <dgm:pt modelId="{58FCE81C-6606-4D33-8F97-4D921803BE65}" type="sibTrans" cxnId="{9CC58B19-1A6A-4AB8-B328-DA9C3D91F16F}">
      <dgm:prSet/>
      <dgm:spPr/>
      <dgm:t>
        <a:bodyPr/>
        <a:lstStyle/>
        <a:p>
          <a:endParaRPr lang="fr-FR"/>
        </a:p>
      </dgm:t>
    </dgm:pt>
    <dgm:pt modelId="{D13053C1-A718-4137-8BDD-EC4A4B809E05}">
      <dgm:prSet phldrT="[Texte]" custT="1"/>
      <dgm:spPr/>
      <dgm: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cs typeface="+mn-cs"/>
            </a:rPr>
            <a:t>La lutte contre les violences faites aux enfants</a:t>
          </a:r>
        </a:p>
      </dgm:t>
    </dgm:pt>
    <dgm:pt modelId="{94A7AE0B-0AC5-44B6-A8ED-C83622AD3511}" type="parTrans" cxnId="{3918F75A-2749-4640-88D7-088F2225B33D}">
      <dgm:prSet/>
      <dgm:spPr/>
      <dgm:t>
        <a:bodyPr/>
        <a:lstStyle/>
        <a:p>
          <a:endParaRPr lang="fr-FR"/>
        </a:p>
      </dgm:t>
    </dgm:pt>
    <dgm:pt modelId="{4BD499E3-9A24-4818-9CC6-C388B53F272E}" type="sibTrans" cxnId="{3918F75A-2749-4640-88D7-088F2225B33D}">
      <dgm:prSet/>
      <dgm:spPr/>
      <dgm:t>
        <a:bodyPr/>
        <a:lstStyle/>
        <a:p>
          <a:endParaRPr lang="fr-FR"/>
        </a:p>
      </dgm:t>
    </dgm:pt>
    <dgm:pt modelId="{000B3117-890F-4DC3-8436-F62F475ADB9E}">
      <dgm:prSet phldrT="[Texte]" custT="1"/>
      <dgm:spPr/>
      <dgm: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cs typeface="+mn-cs"/>
            </a:rPr>
            <a:t>Les Mineurs non Accompagnés</a:t>
          </a:r>
        </a:p>
      </dgm:t>
    </dgm:pt>
    <dgm:pt modelId="{6D259469-A23F-4E57-82B3-D8C3C72DF4D6}" type="parTrans" cxnId="{53D38D36-49E9-4212-87C0-6FC1B8E4E9FD}">
      <dgm:prSet/>
      <dgm:spPr/>
      <dgm:t>
        <a:bodyPr/>
        <a:lstStyle/>
        <a:p>
          <a:endParaRPr lang="fr-FR"/>
        </a:p>
      </dgm:t>
    </dgm:pt>
    <dgm:pt modelId="{8F28921D-B7F7-48A8-A1A5-9CFE34701AD5}" type="sibTrans" cxnId="{53D38D36-49E9-4212-87C0-6FC1B8E4E9FD}">
      <dgm:prSet/>
      <dgm:spPr/>
      <dgm:t>
        <a:bodyPr/>
        <a:lstStyle/>
        <a:p>
          <a:endParaRPr lang="fr-FR"/>
        </a:p>
      </dgm:t>
    </dgm:pt>
    <dgm:pt modelId="{7CDEAF2B-71A0-4650-B323-A1ECA134025A}">
      <dgm:prSet phldrT="[Texte]" custT="1"/>
      <dgm:spPr/>
      <dgm: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cs typeface="+mn-cs"/>
            </a:rPr>
            <a:t>Les « jeunes majeurs »</a:t>
          </a:r>
        </a:p>
      </dgm:t>
    </dgm:pt>
    <dgm:pt modelId="{8F6F4A33-2C61-4877-9D99-F956F49A7F60}" type="parTrans" cxnId="{F4C822A8-C85A-4FC5-BA40-744F8DD773CA}">
      <dgm:prSet/>
      <dgm:spPr/>
      <dgm:t>
        <a:bodyPr/>
        <a:lstStyle/>
        <a:p>
          <a:endParaRPr lang="fr-FR"/>
        </a:p>
      </dgm:t>
    </dgm:pt>
    <dgm:pt modelId="{9B1F9F0E-8465-499C-B448-F708EC305B50}" type="sibTrans" cxnId="{F4C822A8-C85A-4FC5-BA40-744F8DD773CA}">
      <dgm:prSet/>
      <dgm:spPr/>
      <dgm:t>
        <a:bodyPr/>
        <a:lstStyle/>
        <a:p>
          <a:endParaRPr lang="fr-FR"/>
        </a:p>
      </dgm:t>
    </dgm:pt>
    <dgm:pt modelId="{EB436978-3AC1-4048-B519-36ACD5FD1924}" type="pres">
      <dgm:prSet presAssocID="{4754E5D6-15FA-4BDB-B8A3-D27CF1EE9C74}" presName="cycleMatrixDiagram" presStyleCnt="0">
        <dgm:presLayoutVars>
          <dgm:chMax val="1"/>
          <dgm:dir/>
          <dgm:animLvl val="lvl"/>
          <dgm:resizeHandles val="exact"/>
        </dgm:presLayoutVars>
      </dgm:prSet>
      <dgm:spPr/>
    </dgm:pt>
    <dgm:pt modelId="{DE417A22-0701-49D5-8489-F38E77BB4CB2}" type="pres">
      <dgm:prSet presAssocID="{4754E5D6-15FA-4BDB-B8A3-D27CF1EE9C74}" presName="children" presStyleCnt="0"/>
      <dgm:spPr/>
    </dgm:pt>
    <dgm:pt modelId="{D9A247D0-10AC-44FC-B91B-345C1C1E25B2}" type="pres">
      <dgm:prSet presAssocID="{4754E5D6-15FA-4BDB-B8A3-D27CF1EE9C74}" presName="childPlaceholder" presStyleCnt="0"/>
      <dgm:spPr/>
    </dgm:pt>
    <dgm:pt modelId="{83F9B7E0-C198-488F-96EE-A8FF873CE94B}" type="pres">
      <dgm:prSet presAssocID="{4754E5D6-15FA-4BDB-B8A3-D27CF1EE9C74}" presName="circle" presStyleCnt="0"/>
      <dgm:spPr/>
    </dgm:pt>
    <dgm:pt modelId="{63DC8BB9-42F2-41CF-9D9B-5E6E85F324F3}" type="pres">
      <dgm:prSet presAssocID="{4754E5D6-15FA-4BDB-B8A3-D27CF1EE9C74}" presName="quadrant1" presStyleLbl="node1" presStyleIdx="0" presStyleCnt="4">
        <dgm:presLayoutVars>
          <dgm:chMax val="1"/>
          <dgm:bulletEnabled val="1"/>
        </dgm:presLayoutVars>
      </dgm:prSet>
      <dgm:spPr/>
    </dgm:pt>
    <dgm:pt modelId="{13B5018F-C5C4-46D7-9F0F-45892E1BA599}" type="pres">
      <dgm:prSet presAssocID="{4754E5D6-15FA-4BDB-B8A3-D27CF1EE9C74}" presName="quadrant2" presStyleLbl="node1" presStyleIdx="1" presStyleCnt="4">
        <dgm:presLayoutVars>
          <dgm:chMax val="1"/>
          <dgm:bulletEnabled val="1"/>
        </dgm:presLayoutVars>
      </dgm:prSet>
      <dgm:spPr/>
    </dgm:pt>
    <dgm:pt modelId="{D4CD7404-A6EB-4683-99A5-EF27630B93F3}" type="pres">
      <dgm:prSet presAssocID="{4754E5D6-15FA-4BDB-B8A3-D27CF1EE9C74}" presName="quadrant3" presStyleLbl="node1" presStyleIdx="2" presStyleCnt="4">
        <dgm:presLayoutVars>
          <dgm:chMax val="1"/>
          <dgm:bulletEnabled val="1"/>
        </dgm:presLayoutVars>
      </dgm:prSet>
      <dgm:spPr/>
    </dgm:pt>
    <dgm:pt modelId="{4856C2B9-B828-4F45-B9E9-61F9417F0886}" type="pres">
      <dgm:prSet presAssocID="{4754E5D6-15FA-4BDB-B8A3-D27CF1EE9C74}" presName="quadrant4" presStyleLbl="node1" presStyleIdx="3" presStyleCnt="4">
        <dgm:presLayoutVars>
          <dgm:chMax val="1"/>
          <dgm:bulletEnabled val="1"/>
        </dgm:presLayoutVars>
      </dgm:prSet>
      <dgm:spPr/>
    </dgm:pt>
    <dgm:pt modelId="{BF4B450E-0E04-42C4-8FF6-DE5C22C15146}" type="pres">
      <dgm:prSet presAssocID="{4754E5D6-15FA-4BDB-B8A3-D27CF1EE9C74}" presName="quadrantPlaceholder" presStyleCnt="0"/>
      <dgm:spPr/>
    </dgm:pt>
    <dgm:pt modelId="{C1F512A8-21D3-4DF0-9CC6-F1BA8779019F}" type="pres">
      <dgm:prSet presAssocID="{4754E5D6-15FA-4BDB-B8A3-D27CF1EE9C74}" presName="center1" presStyleLbl="fgShp" presStyleIdx="0" presStyleCnt="2"/>
      <dgm:spPr/>
    </dgm:pt>
    <dgm:pt modelId="{8F1D4641-104C-4181-8BD1-DAF930E85081}" type="pres">
      <dgm:prSet presAssocID="{4754E5D6-15FA-4BDB-B8A3-D27CF1EE9C74}" presName="center2" presStyleLbl="fgShp" presStyleIdx="1" presStyleCnt="2"/>
      <dgm:spPr/>
    </dgm:pt>
  </dgm:ptLst>
  <dgm:cxnLst>
    <dgm:cxn modelId="{2C306D0C-3E0C-45FD-8282-B1B92A9C4CAA}" type="presOf" srcId="{4754E5D6-15FA-4BDB-B8A3-D27CF1EE9C74}" destId="{EB436978-3AC1-4048-B519-36ACD5FD1924}" srcOrd="0" destOrd="0" presId="urn:microsoft.com/office/officeart/2005/8/layout/cycle4"/>
    <dgm:cxn modelId="{9CC58B19-1A6A-4AB8-B328-DA9C3D91F16F}" srcId="{4754E5D6-15FA-4BDB-B8A3-D27CF1EE9C74}" destId="{13AE6363-56D1-4BC3-A0C0-D793E5CDDCEF}" srcOrd="0" destOrd="0" parTransId="{BFB2355F-C3BB-41FE-A6F1-9ED558D2953B}" sibTransId="{58FCE81C-6606-4D33-8F97-4D921803BE65}"/>
    <dgm:cxn modelId="{DD357231-C126-415D-B6A5-BC2D681EB685}" type="presOf" srcId="{000B3117-890F-4DC3-8436-F62F475ADB9E}" destId="{D4CD7404-A6EB-4683-99A5-EF27630B93F3}" srcOrd="0" destOrd="0" presId="urn:microsoft.com/office/officeart/2005/8/layout/cycle4"/>
    <dgm:cxn modelId="{53D38D36-49E9-4212-87C0-6FC1B8E4E9FD}" srcId="{4754E5D6-15FA-4BDB-B8A3-D27CF1EE9C74}" destId="{000B3117-890F-4DC3-8436-F62F475ADB9E}" srcOrd="2" destOrd="0" parTransId="{6D259469-A23F-4E57-82B3-D8C3C72DF4D6}" sibTransId="{8F28921D-B7F7-48A8-A1A5-9CFE34701AD5}"/>
    <dgm:cxn modelId="{3918F75A-2749-4640-88D7-088F2225B33D}" srcId="{4754E5D6-15FA-4BDB-B8A3-D27CF1EE9C74}" destId="{D13053C1-A718-4137-8BDD-EC4A4B809E05}" srcOrd="1" destOrd="0" parTransId="{94A7AE0B-0AC5-44B6-A8ED-C83622AD3511}" sibTransId="{4BD499E3-9A24-4818-9CC6-C388B53F272E}"/>
    <dgm:cxn modelId="{CE168494-D1CA-484A-8EF0-32CC56DAD0FB}" type="presOf" srcId="{13AE6363-56D1-4BC3-A0C0-D793E5CDDCEF}" destId="{63DC8BB9-42F2-41CF-9D9B-5E6E85F324F3}" srcOrd="0" destOrd="0" presId="urn:microsoft.com/office/officeart/2005/8/layout/cycle4"/>
    <dgm:cxn modelId="{F4C822A8-C85A-4FC5-BA40-744F8DD773CA}" srcId="{4754E5D6-15FA-4BDB-B8A3-D27CF1EE9C74}" destId="{7CDEAF2B-71A0-4650-B323-A1ECA134025A}" srcOrd="3" destOrd="0" parTransId="{8F6F4A33-2C61-4877-9D99-F956F49A7F60}" sibTransId="{9B1F9F0E-8465-499C-B448-F708EC305B50}"/>
    <dgm:cxn modelId="{899151AB-3BEB-420A-8A45-56A88C5AF73F}" type="presOf" srcId="{D13053C1-A718-4137-8BDD-EC4A4B809E05}" destId="{13B5018F-C5C4-46D7-9F0F-45892E1BA599}" srcOrd="0" destOrd="0" presId="urn:microsoft.com/office/officeart/2005/8/layout/cycle4"/>
    <dgm:cxn modelId="{1BB915AF-21A1-42D3-A692-DCA1B51DC992}" type="presOf" srcId="{7CDEAF2B-71A0-4650-B323-A1ECA134025A}" destId="{4856C2B9-B828-4F45-B9E9-61F9417F0886}" srcOrd="0" destOrd="0" presId="urn:microsoft.com/office/officeart/2005/8/layout/cycle4"/>
    <dgm:cxn modelId="{B94BAA84-D5CD-425D-9503-DA8761B9EBD0}" type="presParOf" srcId="{EB436978-3AC1-4048-B519-36ACD5FD1924}" destId="{DE417A22-0701-49D5-8489-F38E77BB4CB2}" srcOrd="0" destOrd="0" presId="urn:microsoft.com/office/officeart/2005/8/layout/cycle4"/>
    <dgm:cxn modelId="{07E58E1B-C04C-4BB8-BC5C-1A1ACFEB3780}" type="presParOf" srcId="{DE417A22-0701-49D5-8489-F38E77BB4CB2}" destId="{D9A247D0-10AC-44FC-B91B-345C1C1E25B2}" srcOrd="0" destOrd="0" presId="urn:microsoft.com/office/officeart/2005/8/layout/cycle4"/>
    <dgm:cxn modelId="{74CB97DF-5193-457E-B32C-A39F20770986}" type="presParOf" srcId="{EB436978-3AC1-4048-B519-36ACD5FD1924}" destId="{83F9B7E0-C198-488F-96EE-A8FF873CE94B}" srcOrd="1" destOrd="0" presId="urn:microsoft.com/office/officeart/2005/8/layout/cycle4"/>
    <dgm:cxn modelId="{9D4F2535-BA14-45C4-AA17-3A71DF629945}" type="presParOf" srcId="{83F9B7E0-C198-488F-96EE-A8FF873CE94B}" destId="{63DC8BB9-42F2-41CF-9D9B-5E6E85F324F3}" srcOrd="0" destOrd="0" presId="urn:microsoft.com/office/officeart/2005/8/layout/cycle4"/>
    <dgm:cxn modelId="{419342E9-6188-4A05-B266-3D1DE6C6AB6E}" type="presParOf" srcId="{83F9B7E0-C198-488F-96EE-A8FF873CE94B}" destId="{13B5018F-C5C4-46D7-9F0F-45892E1BA599}" srcOrd="1" destOrd="0" presId="urn:microsoft.com/office/officeart/2005/8/layout/cycle4"/>
    <dgm:cxn modelId="{D327EC49-C201-43E6-B79E-ACCF39AE832B}" type="presParOf" srcId="{83F9B7E0-C198-488F-96EE-A8FF873CE94B}" destId="{D4CD7404-A6EB-4683-99A5-EF27630B93F3}" srcOrd="2" destOrd="0" presId="urn:microsoft.com/office/officeart/2005/8/layout/cycle4"/>
    <dgm:cxn modelId="{55CFE78D-D684-4F71-BF92-DDDDA54A0A31}" type="presParOf" srcId="{83F9B7E0-C198-488F-96EE-A8FF873CE94B}" destId="{4856C2B9-B828-4F45-B9E9-61F9417F0886}" srcOrd="3" destOrd="0" presId="urn:microsoft.com/office/officeart/2005/8/layout/cycle4"/>
    <dgm:cxn modelId="{867C5705-9539-4874-B41A-55F301B1DA99}" type="presParOf" srcId="{83F9B7E0-C198-488F-96EE-A8FF873CE94B}" destId="{BF4B450E-0E04-42C4-8FF6-DE5C22C15146}" srcOrd="4" destOrd="0" presId="urn:microsoft.com/office/officeart/2005/8/layout/cycle4"/>
    <dgm:cxn modelId="{83A6F9C3-28AE-427F-938F-31DA1902FC8E}" type="presParOf" srcId="{EB436978-3AC1-4048-B519-36ACD5FD1924}" destId="{C1F512A8-21D3-4DF0-9CC6-F1BA8779019F}" srcOrd="2" destOrd="0" presId="urn:microsoft.com/office/officeart/2005/8/layout/cycle4"/>
    <dgm:cxn modelId="{93AC4B61-3EAB-4ACE-8D3E-38FC87F22901}" type="presParOf" srcId="{EB436978-3AC1-4048-B519-36ACD5FD1924}" destId="{8F1D4641-104C-4181-8BD1-DAF930E85081}"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100F49-FB8F-41D7-AB57-281949545A6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6F7CC5D-10FA-4BF3-9DEF-E63D1378C479}">
      <dgm:prSet phldrT="[Texte]" custT="1"/>
      <dgm:spPr>
        <a:solidFill>
          <a:srgbClr val="1F497D"/>
        </a:solidFill>
      </dgm:spPr>
      <dgm:t>
        <a:bodyPr/>
        <a:lstStyle/>
        <a:p>
          <a:r>
            <a:rPr lang="fr-FR" sz="1400" b="1" dirty="0">
              <a:latin typeface="Verdana" panose="020B0604030504040204" pitchFamily="34" charset="0"/>
              <a:ea typeface="Verdana" panose="020B0604030504040204" pitchFamily="34" charset="0"/>
            </a:rPr>
            <a:t>Consolider l’orientation et améliorer l’entrée en formation</a:t>
          </a:r>
          <a:endParaRPr lang="fr-FR" sz="1400" b="1" dirty="0">
            <a:solidFill>
              <a:schemeClr val="bg1"/>
            </a:solidFill>
            <a:latin typeface="Verdana" panose="020B0604030504040204" pitchFamily="34" charset="0"/>
            <a:ea typeface="Verdana" panose="020B0604030504040204" pitchFamily="34" charset="0"/>
          </a:endParaRPr>
        </a:p>
      </dgm:t>
    </dgm:pt>
    <dgm:pt modelId="{D8FF5876-2E97-4698-B901-DA5A50007AAB}" type="parTrans" cxnId="{9C058B3A-BD39-4B53-AF3E-75FEC1C7AF38}">
      <dgm:prSet/>
      <dgm:spPr/>
      <dgm:t>
        <a:bodyPr/>
        <a:lstStyle/>
        <a:p>
          <a:endParaRPr lang="fr-FR"/>
        </a:p>
      </dgm:t>
    </dgm:pt>
    <dgm:pt modelId="{27D0676B-500F-4160-B84C-1618C870486B}" type="sibTrans" cxnId="{9C058B3A-BD39-4B53-AF3E-75FEC1C7AF38}">
      <dgm:prSet/>
      <dgm:spPr/>
      <dgm:t>
        <a:bodyPr/>
        <a:lstStyle/>
        <a:p>
          <a:endParaRPr lang="fr-FR"/>
        </a:p>
      </dgm:t>
    </dgm:pt>
    <dgm:pt modelId="{4F7F6070-82C9-4482-8F9F-54BDB1897E1F}">
      <dgm:prSet phldrT="[Texte]" custT="1"/>
      <dgm:spPr>
        <a:solidFill>
          <a:schemeClr val="bg1">
            <a:alpha val="90000"/>
          </a:schemeClr>
        </a:solidFill>
        <a:ln>
          <a:solidFill>
            <a:srgbClr val="1F497D">
              <a:alpha val="90000"/>
            </a:srgbClr>
          </a:solidFill>
        </a:ln>
      </dgm:spPr>
      <dgm:t>
        <a:bodyPr/>
        <a:lstStyle/>
        <a:p>
          <a:r>
            <a:rPr lang="fr-FR" sz="1400" dirty="0">
              <a:latin typeface="Verdana" panose="020B0604030504040204" pitchFamily="34" charset="0"/>
              <a:ea typeface="Verdana" panose="020B0604030504040204" pitchFamily="34" charset="0"/>
            </a:rPr>
            <a:t>Promotion et sensibilisation aux secteurs sanitaire et social</a:t>
          </a:r>
        </a:p>
      </dgm:t>
    </dgm:pt>
    <dgm:pt modelId="{4748FAE7-51F7-4564-A0CF-6BAFB76A692E}" type="parTrans" cxnId="{D0DDAE8C-0F2A-434A-AB60-1F781DD54473}">
      <dgm:prSet/>
      <dgm:spPr/>
      <dgm:t>
        <a:bodyPr/>
        <a:lstStyle/>
        <a:p>
          <a:endParaRPr lang="fr-FR"/>
        </a:p>
      </dgm:t>
    </dgm:pt>
    <dgm:pt modelId="{D341D4C3-506E-4D27-ABDF-EAE8339C5A15}" type="sibTrans" cxnId="{D0DDAE8C-0F2A-434A-AB60-1F781DD54473}">
      <dgm:prSet/>
      <dgm:spPr/>
      <dgm:t>
        <a:bodyPr/>
        <a:lstStyle/>
        <a:p>
          <a:endParaRPr lang="fr-FR"/>
        </a:p>
      </dgm:t>
    </dgm:pt>
    <dgm:pt modelId="{28FA7A15-0032-4623-B8E3-E053F4C7D5A9}">
      <dgm:prSet phldrT="[Texte]" custT="1"/>
      <dgm:spPr>
        <a:solidFill>
          <a:srgbClr val="1F497D"/>
        </a:solidFill>
      </dgm:spPr>
      <dgm:t>
        <a:bodyPr/>
        <a:lstStyle/>
        <a:p>
          <a:r>
            <a:rPr lang="fr-FR" sz="1400" b="1" dirty="0">
              <a:latin typeface="Verdana" panose="020B0604030504040204" pitchFamily="34" charset="0"/>
              <a:ea typeface="Verdana" panose="020B0604030504040204" pitchFamily="34" charset="0"/>
            </a:rPr>
            <a:t>Améliorer les conditions de vie et d’études et assurer un soutien constant aux opérateurs de formation pour améliorer la réussite des parcoures</a:t>
          </a:r>
          <a:endParaRPr lang="fr-FR" sz="1400" b="1" baseline="0" dirty="0">
            <a:solidFill>
              <a:schemeClr val="bg1"/>
            </a:solidFill>
            <a:effectLst/>
            <a:latin typeface="Verdana" panose="020B0604030504040204" pitchFamily="34" charset="0"/>
            <a:ea typeface="Verdana" panose="020B0604030504040204" pitchFamily="34" charset="0"/>
            <a:cs typeface="+mn-cs"/>
          </a:endParaRPr>
        </a:p>
      </dgm:t>
    </dgm:pt>
    <dgm:pt modelId="{92B35204-86DC-4A94-8DB6-5F20EED0BB7C}" type="parTrans" cxnId="{799B6C60-A8E8-4165-9F5C-406823F53277}">
      <dgm:prSet/>
      <dgm:spPr/>
      <dgm:t>
        <a:bodyPr/>
        <a:lstStyle/>
        <a:p>
          <a:endParaRPr lang="fr-FR"/>
        </a:p>
      </dgm:t>
    </dgm:pt>
    <dgm:pt modelId="{3D4F3E04-449D-4827-9F77-0DD0FE6C9782}" type="sibTrans" cxnId="{799B6C60-A8E8-4165-9F5C-406823F53277}">
      <dgm:prSet/>
      <dgm:spPr/>
      <dgm:t>
        <a:bodyPr/>
        <a:lstStyle/>
        <a:p>
          <a:endParaRPr lang="fr-FR"/>
        </a:p>
      </dgm:t>
    </dgm:pt>
    <dgm:pt modelId="{3F92598E-E1E9-4845-85F1-C034E8DF7200}">
      <dgm:prSet phldrT="[Texte]" custT="1"/>
      <dgm:spPr>
        <a:noFill/>
        <a:ln>
          <a:solidFill>
            <a:srgbClr val="1F497D">
              <a:alpha val="90000"/>
            </a:srgbClr>
          </a:solidFill>
        </a:ln>
      </dgm:spPr>
      <dgm:t>
        <a:bodyPr/>
        <a:lstStyle/>
        <a:p>
          <a:r>
            <a:rPr lang="fr-FR" sz="1400" dirty="0">
              <a:latin typeface="Verdana" panose="020B0604030504040204" pitchFamily="34" charset="0"/>
              <a:ea typeface="Verdana" panose="020B0604030504040204" pitchFamily="34" charset="0"/>
            </a:rPr>
            <a:t>Amélioration des conditions de vie et d’études</a:t>
          </a:r>
        </a:p>
      </dgm:t>
    </dgm:pt>
    <dgm:pt modelId="{DA6C9E30-F48E-4F75-AE76-8AD11D99A05D}" type="parTrans" cxnId="{D9BCA58D-756F-4E6D-83FE-4F3B1A4B2334}">
      <dgm:prSet/>
      <dgm:spPr/>
      <dgm:t>
        <a:bodyPr/>
        <a:lstStyle/>
        <a:p>
          <a:endParaRPr lang="fr-FR"/>
        </a:p>
      </dgm:t>
    </dgm:pt>
    <dgm:pt modelId="{79546451-9DCE-494C-A588-E59CAE06BBE0}" type="sibTrans" cxnId="{D9BCA58D-756F-4E6D-83FE-4F3B1A4B2334}">
      <dgm:prSet/>
      <dgm:spPr/>
      <dgm:t>
        <a:bodyPr/>
        <a:lstStyle/>
        <a:p>
          <a:endParaRPr lang="fr-FR"/>
        </a:p>
      </dgm:t>
    </dgm:pt>
    <dgm:pt modelId="{230FA648-DE6B-4026-BFFC-35D5B00010DE}">
      <dgm:prSet phldrT="[Texte]" custT="1"/>
      <dgm:spPr>
        <a:noFill/>
        <a:ln>
          <a:solidFill>
            <a:srgbClr val="1F497D">
              <a:alpha val="90000"/>
            </a:srgbClr>
          </a:solidFill>
        </a:ln>
      </dgm:spPr>
      <dgm:t>
        <a:bodyPr/>
        <a:lstStyle/>
        <a:p>
          <a:r>
            <a:rPr lang="fr-FR" sz="1400" dirty="0">
              <a:latin typeface="Verdana" panose="020B0604030504040204" pitchFamily="34" charset="0"/>
              <a:ea typeface="Verdana" panose="020B0604030504040204" pitchFamily="34" charset="0"/>
            </a:rPr>
            <a:t>Soutien aux opérateurs de formation pour améliorer la réussite des parcours</a:t>
          </a:r>
        </a:p>
      </dgm:t>
    </dgm:pt>
    <dgm:pt modelId="{9468369F-0015-43CF-8780-6877BDCB0C25}" type="parTrans" cxnId="{ECB7280A-0E49-43EF-8C7D-27530B5295CF}">
      <dgm:prSet/>
      <dgm:spPr/>
      <dgm:t>
        <a:bodyPr/>
        <a:lstStyle/>
        <a:p>
          <a:endParaRPr lang="fr-FR"/>
        </a:p>
      </dgm:t>
    </dgm:pt>
    <dgm:pt modelId="{1B9DE4B2-83A7-4FFF-8209-6B3C916EB56C}" type="sibTrans" cxnId="{ECB7280A-0E49-43EF-8C7D-27530B5295CF}">
      <dgm:prSet/>
      <dgm:spPr/>
      <dgm:t>
        <a:bodyPr/>
        <a:lstStyle/>
        <a:p>
          <a:endParaRPr lang="fr-FR"/>
        </a:p>
      </dgm:t>
    </dgm:pt>
    <dgm:pt modelId="{ACAB741C-831A-4BA9-838E-80DF819E28B5}">
      <dgm:prSet phldrT="[Texte]" custT="1"/>
      <dgm:spPr>
        <a:solidFill>
          <a:srgbClr val="1F497D"/>
        </a:solidFill>
      </dgm:spPr>
      <dgm:t>
        <a:bodyPr/>
        <a:lstStyle/>
        <a:p>
          <a:r>
            <a:rPr lang="fr-FR" sz="1400" b="1" dirty="0">
              <a:latin typeface="Verdana" panose="020B0604030504040204" pitchFamily="34" charset="0"/>
              <a:ea typeface="Verdana" panose="020B0604030504040204" pitchFamily="34" charset="0"/>
            </a:rPr>
            <a:t>Diplômer plus pour répondre aux besoins en emploi</a:t>
          </a:r>
          <a:endParaRPr lang="fr-FR" sz="1400" b="1" baseline="0" dirty="0">
            <a:solidFill>
              <a:schemeClr val="bg1"/>
            </a:solidFill>
            <a:effectLst/>
            <a:latin typeface="Verdana" panose="020B0604030504040204" pitchFamily="34" charset="0"/>
            <a:ea typeface="Verdana" panose="020B0604030504040204" pitchFamily="34" charset="0"/>
            <a:cs typeface="+mn-cs"/>
          </a:endParaRPr>
        </a:p>
      </dgm:t>
    </dgm:pt>
    <dgm:pt modelId="{B7377BB0-DF24-43B6-84F4-F2ACC4BFDFDC}" type="parTrans" cxnId="{0A8005FF-A1FE-463C-BBA1-F38C97F12E28}">
      <dgm:prSet/>
      <dgm:spPr/>
      <dgm:t>
        <a:bodyPr/>
        <a:lstStyle/>
        <a:p>
          <a:endParaRPr lang="fr-FR"/>
        </a:p>
      </dgm:t>
    </dgm:pt>
    <dgm:pt modelId="{77A66EC2-5005-4201-AD47-BC5CF3739AB9}" type="sibTrans" cxnId="{0A8005FF-A1FE-463C-BBA1-F38C97F12E28}">
      <dgm:prSet/>
      <dgm:spPr/>
      <dgm:t>
        <a:bodyPr/>
        <a:lstStyle/>
        <a:p>
          <a:endParaRPr lang="fr-FR"/>
        </a:p>
      </dgm:t>
    </dgm:pt>
    <dgm:pt modelId="{619272E5-8B3C-49DD-B5DB-5D1AEB986EC5}">
      <dgm:prSet phldrT="[Texte]" custT="1"/>
      <dgm:spPr>
        <a:noFill/>
        <a:ln>
          <a:solidFill>
            <a:srgbClr val="1F497D">
              <a:alpha val="90000"/>
            </a:srgbClr>
          </a:solidFill>
        </a:ln>
      </dgm:spPr>
      <dgm:t>
        <a:bodyPr/>
        <a:lstStyle/>
        <a:p>
          <a:r>
            <a:rPr lang="fr-FR" sz="1400" dirty="0">
              <a:latin typeface="Verdana" panose="020B0604030504040204" pitchFamily="34" charset="0"/>
              <a:ea typeface="Verdana" panose="020B0604030504040204" pitchFamily="34" charset="0"/>
            </a:rPr>
            <a:t>Pilotage de la cadre des formations</a:t>
          </a:r>
        </a:p>
      </dgm:t>
    </dgm:pt>
    <dgm:pt modelId="{E1E1290C-E410-427B-ABB5-D98DF04178BF}" type="parTrans" cxnId="{1A21129F-D11D-4250-8416-B7DBEBA95D98}">
      <dgm:prSet/>
      <dgm:spPr/>
      <dgm:t>
        <a:bodyPr/>
        <a:lstStyle/>
        <a:p>
          <a:endParaRPr lang="fr-FR"/>
        </a:p>
      </dgm:t>
    </dgm:pt>
    <dgm:pt modelId="{18F1BEA1-0232-42F7-B311-E834BDCB7BD7}" type="sibTrans" cxnId="{1A21129F-D11D-4250-8416-B7DBEBA95D98}">
      <dgm:prSet/>
      <dgm:spPr/>
      <dgm:t>
        <a:bodyPr/>
        <a:lstStyle/>
        <a:p>
          <a:endParaRPr lang="fr-FR"/>
        </a:p>
      </dgm:t>
    </dgm:pt>
    <dgm:pt modelId="{AF903374-0887-420B-B6F1-5AFDD6DBB178}">
      <dgm:prSet phldrT="[Texte]" custT="1"/>
      <dgm:spPr>
        <a:noFill/>
        <a:ln>
          <a:solidFill>
            <a:srgbClr val="1F497D">
              <a:alpha val="90000"/>
            </a:srgbClr>
          </a:solidFill>
        </a:ln>
      </dgm:spPr>
      <dgm:t>
        <a:bodyPr/>
        <a:lstStyle/>
        <a:p>
          <a:r>
            <a:rPr lang="fr-FR" sz="1400" dirty="0">
              <a:latin typeface="Verdana" panose="020B0604030504040204" pitchFamily="34" charset="0"/>
              <a:ea typeface="Verdana" panose="020B0604030504040204" pitchFamily="34" charset="0"/>
            </a:rPr>
            <a:t>Observatoire régional de la formation et de l’emploi</a:t>
          </a:r>
        </a:p>
      </dgm:t>
    </dgm:pt>
    <dgm:pt modelId="{C24E032D-C942-4D63-8E5A-9111BF4B9281}" type="parTrans" cxnId="{EB17973F-81CC-4F10-AB94-556CF5FD91B6}">
      <dgm:prSet/>
      <dgm:spPr/>
      <dgm:t>
        <a:bodyPr/>
        <a:lstStyle/>
        <a:p>
          <a:endParaRPr lang="fr-FR"/>
        </a:p>
      </dgm:t>
    </dgm:pt>
    <dgm:pt modelId="{B6638A94-D3C7-4AF0-B4C7-53C9AD4DEFA5}" type="sibTrans" cxnId="{EB17973F-81CC-4F10-AB94-556CF5FD91B6}">
      <dgm:prSet/>
      <dgm:spPr/>
      <dgm:t>
        <a:bodyPr/>
        <a:lstStyle/>
        <a:p>
          <a:endParaRPr lang="fr-FR"/>
        </a:p>
      </dgm:t>
    </dgm:pt>
    <dgm:pt modelId="{0F3AC46C-9C9B-46F0-A68E-A22DEAB3728F}">
      <dgm:prSet phldrT="[Texte]" custT="1"/>
      <dgm:spPr>
        <a:solidFill>
          <a:schemeClr val="bg1">
            <a:alpha val="90000"/>
          </a:schemeClr>
        </a:solidFill>
        <a:ln>
          <a:solidFill>
            <a:srgbClr val="1F497D">
              <a:alpha val="90000"/>
            </a:srgbClr>
          </a:solidFill>
        </a:ln>
      </dgm:spPr>
      <dgm:t>
        <a:bodyPr/>
        <a:lstStyle/>
        <a:p>
          <a:r>
            <a:rPr lang="fr-FR" sz="1400" dirty="0">
              <a:latin typeface="Verdana" panose="020B0604030504040204" pitchFamily="34" charset="0"/>
              <a:ea typeface="Verdana" panose="020B0604030504040204" pitchFamily="34" charset="0"/>
            </a:rPr>
            <a:t>Amélioration de l’entrée en formation</a:t>
          </a:r>
        </a:p>
      </dgm:t>
    </dgm:pt>
    <dgm:pt modelId="{8101BB17-07A8-4D4B-B36A-41B14B2E0554}" type="parTrans" cxnId="{DDD84BAE-AE04-4924-9DCC-B69D496639B8}">
      <dgm:prSet/>
      <dgm:spPr/>
      <dgm:t>
        <a:bodyPr/>
        <a:lstStyle/>
        <a:p>
          <a:endParaRPr lang="fr-FR"/>
        </a:p>
      </dgm:t>
    </dgm:pt>
    <dgm:pt modelId="{6EB3AFEF-B34F-4582-B730-C44045D31590}" type="sibTrans" cxnId="{DDD84BAE-AE04-4924-9DCC-B69D496639B8}">
      <dgm:prSet/>
      <dgm:spPr/>
      <dgm:t>
        <a:bodyPr/>
        <a:lstStyle/>
        <a:p>
          <a:endParaRPr lang="fr-FR"/>
        </a:p>
      </dgm:t>
    </dgm:pt>
    <dgm:pt modelId="{321CC5D1-5A6F-4731-AB11-8C1B718609C1}">
      <dgm:prSet phldrT="[Texte]" custT="1"/>
      <dgm:spPr>
        <a:solidFill>
          <a:schemeClr val="bg1">
            <a:alpha val="90000"/>
          </a:schemeClr>
        </a:solidFill>
        <a:ln>
          <a:solidFill>
            <a:srgbClr val="1F497D">
              <a:alpha val="90000"/>
            </a:srgbClr>
          </a:solidFill>
        </a:ln>
      </dgm:spPr>
      <dgm:t>
        <a:bodyPr/>
        <a:lstStyle/>
        <a:p>
          <a:r>
            <a:rPr lang="fr-FR" sz="1400" dirty="0">
              <a:latin typeface="Verdana" panose="020B0604030504040204" pitchFamily="34" charset="0"/>
              <a:ea typeface="Verdana" panose="020B0604030504040204" pitchFamily="34" charset="0"/>
            </a:rPr>
            <a:t>Adaptation et clarification des critères de financement</a:t>
          </a:r>
        </a:p>
      </dgm:t>
    </dgm:pt>
    <dgm:pt modelId="{6737B388-9FCD-460C-84B1-955FDD0613B5}" type="parTrans" cxnId="{CD66CDE2-1EBF-47C1-A4F6-995B9EFAA673}">
      <dgm:prSet/>
      <dgm:spPr/>
      <dgm:t>
        <a:bodyPr/>
        <a:lstStyle/>
        <a:p>
          <a:endParaRPr lang="fr-FR"/>
        </a:p>
      </dgm:t>
    </dgm:pt>
    <dgm:pt modelId="{A00568DA-5365-4786-BBCE-02E4A659CE76}" type="sibTrans" cxnId="{CD66CDE2-1EBF-47C1-A4F6-995B9EFAA673}">
      <dgm:prSet/>
      <dgm:spPr/>
      <dgm:t>
        <a:bodyPr/>
        <a:lstStyle/>
        <a:p>
          <a:endParaRPr lang="fr-FR"/>
        </a:p>
      </dgm:t>
    </dgm:pt>
    <dgm:pt modelId="{934C94A4-B3C7-4F88-AAB1-0935B8C5B78D}" type="pres">
      <dgm:prSet presAssocID="{1A100F49-FB8F-41D7-AB57-281949545A6E}" presName="Name0" presStyleCnt="0">
        <dgm:presLayoutVars>
          <dgm:dir/>
          <dgm:animLvl val="lvl"/>
          <dgm:resizeHandles val="exact"/>
        </dgm:presLayoutVars>
      </dgm:prSet>
      <dgm:spPr/>
    </dgm:pt>
    <dgm:pt modelId="{BCCD6E5D-7E70-4F2D-B07E-E1B51F38EAB8}" type="pres">
      <dgm:prSet presAssocID="{B6F7CC5D-10FA-4BF3-9DEF-E63D1378C479}" presName="linNode" presStyleCnt="0"/>
      <dgm:spPr/>
    </dgm:pt>
    <dgm:pt modelId="{2AF1E337-FDB4-4FF2-BFF7-6A6F7CCE2C98}" type="pres">
      <dgm:prSet presAssocID="{B6F7CC5D-10FA-4BF3-9DEF-E63D1378C479}" presName="parentText" presStyleLbl="node1" presStyleIdx="0" presStyleCnt="3">
        <dgm:presLayoutVars>
          <dgm:chMax val="1"/>
          <dgm:bulletEnabled val="1"/>
        </dgm:presLayoutVars>
      </dgm:prSet>
      <dgm:spPr/>
    </dgm:pt>
    <dgm:pt modelId="{341CBAD3-C33F-4885-A8D3-48ED0413035C}" type="pres">
      <dgm:prSet presAssocID="{B6F7CC5D-10FA-4BF3-9DEF-E63D1378C479}" presName="descendantText" presStyleLbl="alignAccFollowNode1" presStyleIdx="0" presStyleCnt="3">
        <dgm:presLayoutVars>
          <dgm:bulletEnabled val="1"/>
        </dgm:presLayoutVars>
      </dgm:prSet>
      <dgm:spPr/>
    </dgm:pt>
    <dgm:pt modelId="{AE683EC6-02F3-4562-8A04-CA82FDF6C351}" type="pres">
      <dgm:prSet presAssocID="{27D0676B-500F-4160-B84C-1618C870486B}" presName="sp" presStyleCnt="0"/>
      <dgm:spPr/>
    </dgm:pt>
    <dgm:pt modelId="{73FB6C3C-567F-4363-8260-69B6B93B9EE9}" type="pres">
      <dgm:prSet presAssocID="{28FA7A15-0032-4623-B8E3-E053F4C7D5A9}" presName="linNode" presStyleCnt="0"/>
      <dgm:spPr/>
    </dgm:pt>
    <dgm:pt modelId="{D2B6E54A-400C-4B62-8EFE-EFAB0DB12FED}" type="pres">
      <dgm:prSet presAssocID="{28FA7A15-0032-4623-B8E3-E053F4C7D5A9}" presName="parentText" presStyleLbl="node1" presStyleIdx="1" presStyleCnt="3">
        <dgm:presLayoutVars>
          <dgm:chMax val="1"/>
          <dgm:bulletEnabled val="1"/>
        </dgm:presLayoutVars>
      </dgm:prSet>
      <dgm:spPr/>
    </dgm:pt>
    <dgm:pt modelId="{8368EB9C-C785-40EC-ABE9-AA85840ABCCB}" type="pres">
      <dgm:prSet presAssocID="{28FA7A15-0032-4623-B8E3-E053F4C7D5A9}" presName="descendantText" presStyleLbl="alignAccFollowNode1" presStyleIdx="1" presStyleCnt="3">
        <dgm:presLayoutVars>
          <dgm:bulletEnabled val="1"/>
        </dgm:presLayoutVars>
      </dgm:prSet>
      <dgm:spPr/>
    </dgm:pt>
    <dgm:pt modelId="{759278DE-F6BE-4038-8F2C-15807760E6A0}" type="pres">
      <dgm:prSet presAssocID="{3D4F3E04-449D-4827-9F77-0DD0FE6C9782}" presName="sp" presStyleCnt="0"/>
      <dgm:spPr/>
    </dgm:pt>
    <dgm:pt modelId="{BDA8B90A-9353-47F0-B56C-57C9F20488F4}" type="pres">
      <dgm:prSet presAssocID="{ACAB741C-831A-4BA9-838E-80DF819E28B5}" presName="linNode" presStyleCnt="0"/>
      <dgm:spPr/>
    </dgm:pt>
    <dgm:pt modelId="{6EF4A641-977E-4A54-A11E-EF7E8B73960E}" type="pres">
      <dgm:prSet presAssocID="{ACAB741C-831A-4BA9-838E-80DF819E28B5}" presName="parentText" presStyleLbl="node1" presStyleIdx="2" presStyleCnt="3">
        <dgm:presLayoutVars>
          <dgm:chMax val="1"/>
          <dgm:bulletEnabled val="1"/>
        </dgm:presLayoutVars>
      </dgm:prSet>
      <dgm:spPr/>
    </dgm:pt>
    <dgm:pt modelId="{3359951A-607C-46B7-A7EF-96EDA27FF81D}" type="pres">
      <dgm:prSet presAssocID="{ACAB741C-831A-4BA9-838E-80DF819E28B5}" presName="descendantText" presStyleLbl="alignAccFollowNode1" presStyleIdx="2" presStyleCnt="3">
        <dgm:presLayoutVars>
          <dgm:bulletEnabled val="1"/>
        </dgm:presLayoutVars>
      </dgm:prSet>
      <dgm:spPr/>
    </dgm:pt>
  </dgm:ptLst>
  <dgm:cxnLst>
    <dgm:cxn modelId="{B27CD707-CC20-4565-B632-4876946D7C99}" type="presOf" srcId="{0F3AC46C-9C9B-46F0-A68E-A22DEAB3728F}" destId="{341CBAD3-C33F-4885-A8D3-48ED0413035C}" srcOrd="0" destOrd="1" presId="urn:microsoft.com/office/officeart/2005/8/layout/vList5"/>
    <dgm:cxn modelId="{ECB7280A-0E49-43EF-8C7D-27530B5295CF}" srcId="{28FA7A15-0032-4623-B8E3-E053F4C7D5A9}" destId="{230FA648-DE6B-4026-BFFC-35D5B00010DE}" srcOrd="1" destOrd="0" parTransId="{9468369F-0015-43CF-8780-6877BDCB0C25}" sibTransId="{1B9DE4B2-83A7-4FFF-8209-6B3C916EB56C}"/>
    <dgm:cxn modelId="{4D5A8A0A-4021-4DA8-B142-0F150E4F025C}" type="presOf" srcId="{619272E5-8B3C-49DD-B5DB-5D1AEB986EC5}" destId="{3359951A-607C-46B7-A7EF-96EDA27FF81D}" srcOrd="0" destOrd="0" presId="urn:microsoft.com/office/officeart/2005/8/layout/vList5"/>
    <dgm:cxn modelId="{B48E2416-6E1C-4F21-B7D7-2229C3833DC0}" type="presOf" srcId="{28FA7A15-0032-4623-B8E3-E053F4C7D5A9}" destId="{D2B6E54A-400C-4B62-8EFE-EFAB0DB12FED}" srcOrd="0" destOrd="0" presId="urn:microsoft.com/office/officeart/2005/8/layout/vList5"/>
    <dgm:cxn modelId="{2209F91F-4EFA-489A-9CCE-AF26F3878F58}" type="presOf" srcId="{ACAB741C-831A-4BA9-838E-80DF819E28B5}" destId="{6EF4A641-977E-4A54-A11E-EF7E8B73960E}" srcOrd="0" destOrd="0" presId="urn:microsoft.com/office/officeart/2005/8/layout/vList5"/>
    <dgm:cxn modelId="{9C058B3A-BD39-4B53-AF3E-75FEC1C7AF38}" srcId="{1A100F49-FB8F-41D7-AB57-281949545A6E}" destId="{B6F7CC5D-10FA-4BF3-9DEF-E63D1378C479}" srcOrd="0" destOrd="0" parTransId="{D8FF5876-2E97-4698-B901-DA5A50007AAB}" sibTransId="{27D0676B-500F-4160-B84C-1618C870486B}"/>
    <dgm:cxn modelId="{EB17973F-81CC-4F10-AB94-556CF5FD91B6}" srcId="{ACAB741C-831A-4BA9-838E-80DF819E28B5}" destId="{AF903374-0887-420B-B6F1-5AFDD6DBB178}" srcOrd="1" destOrd="0" parTransId="{C24E032D-C942-4D63-8E5A-9111BF4B9281}" sibTransId="{B6638A94-D3C7-4AF0-B4C7-53C9AD4DEFA5}"/>
    <dgm:cxn modelId="{799B6C60-A8E8-4165-9F5C-406823F53277}" srcId="{1A100F49-FB8F-41D7-AB57-281949545A6E}" destId="{28FA7A15-0032-4623-B8E3-E053F4C7D5A9}" srcOrd="1" destOrd="0" parTransId="{92B35204-86DC-4A94-8DB6-5F20EED0BB7C}" sibTransId="{3D4F3E04-449D-4827-9F77-0DD0FE6C9782}"/>
    <dgm:cxn modelId="{598A1262-94AB-4472-83E4-5FFC31B74556}" type="presOf" srcId="{3F92598E-E1E9-4845-85F1-C034E8DF7200}" destId="{8368EB9C-C785-40EC-ABE9-AA85840ABCCB}" srcOrd="0" destOrd="0" presId="urn:microsoft.com/office/officeart/2005/8/layout/vList5"/>
    <dgm:cxn modelId="{B7BF4A6C-4592-44A2-A8B9-F0A4D9C15D97}" type="presOf" srcId="{230FA648-DE6B-4026-BFFC-35D5B00010DE}" destId="{8368EB9C-C785-40EC-ABE9-AA85840ABCCB}" srcOrd="0" destOrd="1" presId="urn:microsoft.com/office/officeart/2005/8/layout/vList5"/>
    <dgm:cxn modelId="{EDCC4153-2CA4-4C67-8249-C5EE0B2D0FAC}" type="presOf" srcId="{AF903374-0887-420B-B6F1-5AFDD6DBB178}" destId="{3359951A-607C-46B7-A7EF-96EDA27FF81D}" srcOrd="0" destOrd="1" presId="urn:microsoft.com/office/officeart/2005/8/layout/vList5"/>
    <dgm:cxn modelId="{6B84D475-AB9A-4584-A199-55B148687DE9}" type="presOf" srcId="{321CC5D1-5A6F-4731-AB11-8C1B718609C1}" destId="{341CBAD3-C33F-4885-A8D3-48ED0413035C}" srcOrd="0" destOrd="2" presId="urn:microsoft.com/office/officeart/2005/8/layout/vList5"/>
    <dgm:cxn modelId="{D0DDAE8C-0F2A-434A-AB60-1F781DD54473}" srcId="{B6F7CC5D-10FA-4BF3-9DEF-E63D1378C479}" destId="{4F7F6070-82C9-4482-8F9F-54BDB1897E1F}" srcOrd="0" destOrd="0" parTransId="{4748FAE7-51F7-4564-A0CF-6BAFB76A692E}" sibTransId="{D341D4C3-506E-4D27-ABDF-EAE8339C5A15}"/>
    <dgm:cxn modelId="{D9BCA58D-756F-4E6D-83FE-4F3B1A4B2334}" srcId="{28FA7A15-0032-4623-B8E3-E053F4C7D5A9}" destId="{3F92598E-E1E9-4845-85F1-C034E8DF7200}" srcOrd="0" destOrd="0" parTransId="{DA6C9E30-F48E-4F75-AE76-8AD11D99A05D}" sibTransId="{79546451-9DCE-494C-A588-E59CAE06BBE0}"/>
    <dgm:cxn modelId="{1A21129F-D11D-4250-8416-B7DBEBA95D98}" srcId="{ACAB741C-831A-4BA9-838E-80DF819E28B5}" destId="{619272E5-8B3C-49DD-B5DB-5D1AEB986EC5}" srcOrd="0" destOrd="0" parTransId="{E1E1290C-E410-427B-ABB5-D98DF04178BF}" sibTransId="{18F1BEA1-0232-42F7-B311-E834BDCB7BD7}"/>
    <dgm:cxn modelId="{6F2DECA1-FC82-438A-88D1-960F5A3E3989}" type="presOf" srcId="{1A100F49-FB8F-41D7-AB57-281949545A6E}" destId="{934C94A4-B3C7-4F88-AAB1-0935B8C5B78D}" srcOrd="0" destOrd="0" presId="urn:microsoft.com/office/officeart/2005/8/layout/vList5"/>
    <dgm:cxn modelId="{DDD84BAE-AE04-4924-9DCC-B69D496639B8}" srcId="{B6F7CC5D-10FA-4BF3-9DEF-E63D1378C479}" destId="{0F3AC46C-9C9B-46F0-A68E-A22DEAB3728F}" srcOrd="1" destOrd="0" parTransId="{8101BB17-07A8-4D4B-B36A-41B14B2E0554}" sibTransId="{6EB3AFEF-B34F-4582-B730-C44045D31590}"/>
    <dgm:cxn modelId="{3BCF96BF-16DB-457E-897B-7B446A17B98C}" type="presOf" srcId="{4F7F6070-82C9-4482-8F9F-54BDB1897E1F}" destId="{341CBAD3-C33F-4885-A8D3-48ED0413035C}" srcOrd="0" destOrd="0" presId="urn:microsoft.com/office/officeart/2005/8/layout/vList5"/>
    <dgm:cxn modelId="{CD66CDE2-1EBF-47C1-A4F6-995B9EFAA673}" srcId="{B6F7CC5D-10FA-4BF3-9DEF-E63D1378C479}" destId="{321CC5D1-5A6F-4731-AB11-8C1B718609C1}" srcOrd="2" destOrd="0" parTransId="{6737B388-9FCD-460C-84B1-955FDD0613B5}" sibTransId="{A00568DA-5365-4786-BBCE-02E4A659CE76}"/>
    <dgm:cxn modelId="{ED885DEE-8B63-4B3C-BA41-624797A35E88}" type="presOf" srcId="{B6F7CC5D-10FA-4BF3-9DEF-E63D1378C479}" destId="{2AF1E337-FDB4-4FF2-BFF7-6A6F7CCE2C98}" srcOrd="0" destOrd="0" presId="urn:microsoft.com/office/officeart/2005/8/layout/vList5"/>
    <dgm:cxn modelId="{0A8005FF-A1FE-463C-BBA1-F38C97F12E28}" srcId="{1A100F49-FB8F-41D7-AB57-281949545A6E}" destId="{ACAB741C-831A-4BA9-838E-80DF819E28B5}" srcOrd="2" destOrd="0" parTransId="{B7377BB0-DF24-43B6-84F4-F2ACC4BFDFDC}" sibTransId="{77A66EC2-5005-4201-AD47-BC5CF3739AB9}"/>
    <dgm:cxn modelId="{0815BB4B-885E-45E6-978F-E32AB4839D16}" type="presParOf" srcId="{934C94A4-B3C7-4F88-AAB1-0935B8C5B78D}" destId="{BCCD6E5D-7E70-4F2D-B07E-E1B51F38EAB8}" srcOrd="0" destOrd="0" presId="urn:microsoft.com/office/officeart/2005/8/layout/vList5"/>
    <dgm:cxn modelId="{B920CF43-A7E3-48D1-B35D-E6EDAA0E91E5}" type="presParOf" srcId="{BCCD6E5D-7E70-4F2D-B07E-E1B51F38EAB8}" destId="{2AF1E337-FDB4-4FF2-BFF7-6A6F7CCE2C98}" srcOrd="0" destOrd="0" presId="urn:microsoft.com/office/officeart/2005/8/layout/vList5"/>
    <dgm:cxn modelId="{A4D09B87-124E-46BD-97C8-F19452D04547}" type="presParOf" srcId="{BCCD6E5D-7E70-4F2D-B07E-E1B51F38EAB8}" destId="{341CBAD3-C33F-4885-A8D3-48ED0413035C}" srcOrd="1" destOrd="0" presId="urn:microsoft.com/office/officeart/2005/8/layout/vList5"/>
    <dgm:cxn modelId="{BB7A5852-6024-4846-945B-1429405664BE}" type="presParOf" srcId="{934C94A4-B3C7-4F88-AAB1-0935B8C5B78D}" destId="{AE683EC6-02F3-4562-8A04-CA82FDF6C351}" srcOrd="1" destOrd="0" presId="urn:microsoft.com/office/officeart/2005/8/layout/vList5"/>
    <dgm:cxn modelId="{FDB8AD38-21FC-48FE-838D-1453AA583735}" type="presParOf" srcId="{934C94A4-B3C7-4F88-AAB1-0935B8C5B78D}" destId="{73FB6C3C-567F-4363-8260-69B6B93B9EE9}" srcOrd="2" destOrd="0" presId="urn:microsoft.com/office/officeart/2005/8/layout/vList5"/>
    <dgm:cxn modelId="{29C8C2EE-003E-4708-876E-F2CF402D9060}" type="presParOf" srcId="{73FB6C3C-567F-4363-8260-69B6B93B9EE9}" destId="{D2B6E54A-400C-4B62-8EFE-EFAB0DB12FED}" srcOrd="0" destOrd="0" presId="urn:microsoft.com/office/officeart/2005/8/layout/vList5"/>
    <dgm:cxn modelId="{4E48861D-2BF3-46BA-9CA2-6C51B16CFF09}" type="presParOf" srcId="{73FB6C3C-567F-4363-8260-69B6B93B9EE9}" destId="{8368EB9C-C785-40EC-ABE9-AA85840ABCCB}" srcOrd="1" destOrd="0" presId="urn:microsoft.com/office/officeart/2005/8/layout/vList5"/>
    <dgm:cxn modelId="{91BDC247-2EE7-400C-8AF6-783A674A5685}" type="presParOf" srcId="{934C94A4-B3C7-4F88-AAB1-0935B8C5B78D}" destId="{759278DE-F6BE-4038-8F2C-15807760E6A0}" srcOrd="3" destOrd="0" presId="urn:microsoft.com/office/officeart/2005/8/layout/vList5"/>
    <dgm:cxn modelId="{ED60F24B-DC7A-42BB-AC16-D940DC16048D}" type="presParOf" srcId="{934C94A4-B3C7-4F88-AAB1-0935B8C5B78D}" destId="{BDA8B90A-9353-47F0-B56C-57C9F20488F4}" srcOrd="4" destOrd="0" presId="urn:microsoft.com/office/officeart/2005/8/layout/vList5"/>
    <dgm:cxn modelId="{02C77763-D640-440A-B2F7-5AF855965EED}" type="presParOf" srcId="{BDA8B90A-9353-47F0-B56C-57C9F20488F4}" destId="{6EF4A641-977E-4A54-A11E-EF7E8B73960E}" srcOrd="0" destOrd="0" presId="urn:microsoft.com/office/officeart/2005/8/layout/vList5"/>
    <dgm:cxn modelId="{D1F078D7-44A0-4D57-8AFA-23850A34F170}" type="presParOf" srcId="{BDA8B90A-9353-47F0-B56C-57C9F20488F4}" destId="{3359951A-607C-46B7-A7EF-96EDA27FF81D}" srcOrd="1" destOrd="0" presId="urn:microsoft.com/office/officeart/2005/8/layout/vList5"/>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100F49-FB8F-41D7-AB57-281949545A6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6F7CC5D-10FA-4BF3-9DEF-E63D1378C479}">
      <dgm:prSet phldrT="[Texte]" custT="1"/>
      <dgm:spPr>
        <a:solidFill>
          <a:srgbClr val="1F497D"/>
        </a:solidFill>
      </dgm:spPr>
      <dgm:t>
        <a:bodyPr/>
        <a:lstStyle/>
        <a:p>
          <a:r>
            <a:rPr lang="fr-FR" sz="1400" b="1" baseline="0" dirty="0">
              <a:solidFill>
                <a:schemeClr val="bg1"/>
              </a:solidFill>
              <a:effectLst/>
              <a:latin typeface="Verdana" panose="020B0604030504040204" pitchFamily="34" charset="0"/>
              <a:ea typeface="Verdana" panose="020B0604030504040204" pitchFamily="34" charset="0"/>
              <a:cs typeface="+mn-cs"/>
            </a:rPr>
            <a:t>Connaître et anticiper les tensions en RH</a:t>
          </a:r>
          <a:endParaRPr lang="fr-FR" sz="1400" b="1" dirty="0">
            <a:solidFill>
              <a:schemeClr val="bg1"/>
            </a:solidFill>
            <a:latin typeface="Verdana" panose="020B0604030504040204" pitchFamily="34" charset="0"/>
            <a:ea typeface="Verdana" panose="020B0604030504040204" pitchFamily="34" charset="0"/>
          </a:endParaRPr>
        </a:p>
      </dgm:t>
    </dgm:pt>
    <dgm:pt modelId="{D8FF5876-2E97-4698-B901-DA5A50007AAB}" type="parTrans" cxnId="{9C058B3A-BD39-4B53-AF3E-75FEC1C7AF38}">
      <dgm:prSet/>
      <dgm:spPr/>
      <dgm:t>
        <a:bodyPr/>
        <a:lstStyle/>
        <a:p>
          <a:endParaRPr lang="fr-FR"/>
        </a:p>
      </dgm:t>
    </dgm:pt>
    <dgm:pt modelId="{27D0676B-500F-4160-B84C-1618C870486B}" type="sibTrans" cxnId="{9C058B3A-BD39-4B53-AF3E-75FEC1C7AF38}">
      <dgm:prSet/>
      <dgm:spPr/>
      <dgm:t>
        <a:bodyPr/>
        <a:lstStyle/>
        <a:p>
          <a:endParaRPr lang="fr-FR"/>
        </a:p>
      </dgm:t>
    </dgm:pt>
    <dgm:pt modelId="{4F7F6070-82C9-4482-8F9F-54BDB1897E1F}">
      <dgm:prSet phldrT="[Texte]" custT="1"/>
      <dgm:spPr>
        <a:solidFill>
          <a:schemeClr val="bg1">
            <a:alpha val="90000"/>
          </a:schemeClr>
        </a:solidFill>
        <a:ln>
          <a:solidFill>
            <a:srgbClr val="1F497D">
              <a:alpha val="90000"/>
            </a:srgbClr>
          </a:solidFill>
        </a:ln>
      </dgm:spPr>
      <dgm:t>
        <a:bodyPr/>
        <a:lstStyle/>
        <a:p>
          <a:r>
            <a:rPr lang="fr-FR" sz="1400" dirty="0">
              <a:latin typeface="Verdana" panose="020B0604030504040204" pitchFamily="34" charset="0"/>
              <a:ea typeface="Verdana" panose="020B0604030504040204" pitchFamily="34" charset="0"/>
            </a:rPr>
            <a:t>Observatoire Régional des RH en santé</a:t>
          </a:r>
        </a:p>
      </dgm:t>
    </dgm:pt>
    <dgm:pt modelId="{4748FAE7-51F7-4564-A0CF-6BAFB76A692E}" type="parTrans" cxnId="{D0DDAE8C-0F2A-434A-AB60-1F781DD54473}">
      <dgm:prSet/>
      <dgm:spPr/>
      <dgm:t>
        <a:bodyPr/>
        <a:lstStyle/>
        <a:p>
          <a:endParaRPr lang="fr-FR"/>
        </a:p>
      </dgm:t>
    </dgm:pt>
    <dgm:pt modelId="{D341D4C3-506E-4D27-ABDF-EAE8339C5A15}" type="sibTrans" cxnId="{D0DDAE8C-0F2A-434A-AB60-1F781DD54473}">
      <dgm:prSet/>
      <dgm:spPr/>
      <dgm:t>
        <a:bodyPr/>
        <a:lstStyle/>
        <a:p>
          <a:endParaRPr lang="fr-FR"/>
        </a:p>
      </dgm:t>
    </dgm:pt>
    <dgm:pt modelId="{28FA7A15-0032-4623-B8E3-E053F4C7D5A9}">
      <dgm:prSet phldrT="[Texte]" custT="1"/>
      <dgm:spPr>
        <a:solidFill>
          <a:srgbClr val="1F497D"/>
        </a:solidFill>
      </dgm:spPr>
      <dgm:t>
        <a:bodyPr/>
        <a:lstStyle/>
        <a:p>
          <a:r>
            <a:rPr lang="fr-FR" sz="1400" b="1" baseline="0" dirty="0">
              <a:solidFill>
                <a:schemeClr val="bg1"/>
              </a:solidFill>
              <a:effectLst/>
              <a:latin typeface="Verdana" panose="020B0604030504040204" pitchFamily="34" charset="0"/>
              <a:ea typeface="Verdana" panose="020B0604030504040204" pitchFamily="34" charset="0"/>
              <a:cs typeface="+mn-cs"/>
            </a:rPr>
            <a:t>Renforcer l’attractivité des secteurs SMS et accompagner le début de l’activité professionnelle</a:t>
          </a:r>
        </a:p>
      </dgm:t>
    </dgm:pt>
    <dgm:pt modelId="{92B35204-86DC-4A94-8DB6-5F20EED0BB7C}" type="parTrans" cxnId="{799B6C60-A8E8-4165-9F5C-406823F53277}">
      <dgm:prSet/>
      <dgm:spPr/>
      <dgm:t>
        <a:bodyPr/>
        <a:lstStyle/>
        <a:p>
          <a:endParaRPr lang="fr-FR"/>
        </a:p>
      </dgm:t>
    </dgm:pt>
    <dgm:pt modelId="{3D4F3E04-449D-4827-9F77-0DD0FE6C9782}" type="sibTrans" cxnId="{799B6C60-A8E8-4165-9F5C-406823F53277}">
      <dgm:prSet/>
      <dgm:spPr/>
      <dgm:t>
        <a:bodyPr/>
        <a:lstStyle/>
        <a:p>
          <a:endParaRPr lang="fr-FR"/>
        </a:p>
      </dgm:t>
    </dgm:pt>
    <dgm:pt modelId="{3F92598E-E1E9-4845-85F1-C034E8DF7200}">
      <dgm:prSet phldrT="[Texte]" custT="1"/>
      <dgm:spPr>
        <a:noFill/>
        <a:ln>
          <a:solidFill>
            <a:srgbClr val="1F497D">
              <a:alpha val="90000"/>
            </a:srgbClr>
          </a:solidFill>
        </a:ln>
      </dgm:spPr>
      <dgm:t>
        <a:bodyPr/>
        <a:lstStyle/>
        <a:p>
          <a:r>
            <a:rPr lang="fr-FR" sz="1400" dirty="0">
              <a:latin typeface="Verdana" panose="020B0604030504040204" pitchFamily="34" charset="0"/>
              <a:ea typeface="Verdana" panose="020B0604030504040204" pitchFamily="34" charset="0"/>
            </a:rPr>
            <a:t>Actions de valorisation et de sensibilisation aux métiers</a:t>
          </a:r>
        </a:p>
      </dgm:t>
    </dgm:pt>
    <dgm:pt modelId="{DA6C9E30-F48E-4F75-AE76-8AD11D99A05D}" type="parTrans" cxnId="{D9BCA58D-756F-4E6D-83FE-4F3B1A4B2334}">
      <dgm:prSet/>
      <dgm:spPr/>
      <dgm:t>
        <a:bodyPr/>
        <a:lstStyle/>
        <a:p>
          <a:endParaRPr lang="fr-FR"/>
        </a:p>
      </dgm:t>
    </dgm:pt>
    <dgm:pt modelId="{79546451-9DCE-494C-A588-E59CAE06BBE0}" type="sibTrans" cxnId="{D9BCA58D-756F-4E6D-83FE-4F3B1A4B2334}">
      <dgm:prSet/>
      <dgm:spPr/>
      <dgm:t>
        <a:bodyPr/>
        <a:lstStyle/>
        <a:p>
          <a:endParaRPr lang="fr-FR"/>
        </a:p>
      </dgm:t>
    </dgm:pt>
    <dgm:pt modelId="{230FA648-DE6B-4026-BFFC-35D5B00010DE}">
      <dgm:prSet phldrT="[Texte]" custT="1"/>
      <dgm:spPr>
        <a:noFill/>
        <a:ln>
          <a:solidFill>
            <a:srgbClr val="1F497D">
              <a:alpha val="90000"/>
            </a:srgbClr>
          </a:solidFill>
        </a:ln>
      </dgm:spPr>
      <dgm:t>
        <a:bodyPr/>
        <a:lstStyle/>
        <a:p>
          <a:r>
            <a:rPr lang="fr-FR" sz="1400" dirty="0">
              <a:latin typeface="Verdana" panose="020B0604030504040204" pitchFamily="34" charset="0"/>
              <a:ea typeface="Verdana" panose="020B0604030504040204" pitchFamily="34" charset="0"/>
            </a:rPr>
            <a:t>Accompagnement des étudiants en santé </a:t>
          </a:r>
        </a:p>
      </dgm:t>
    </dgm:pt>
    <dgm:pt modelId="{9468369F-0015-43CF-8780-6877BDCB0C25}" type="parTrans" cxnId="{ECB7280A-0E49-43EF-8C7D-27530B5295CF}">
      <dgm:prSet/>
      <dgm:spPr/>
      <dgm:t>
        <a:bodyPr/>
        <a:lstStyle/>
        <a:p>
          <a:endParaRPr lang="fr-FR"/>
        </a:p>
      </dgm:t>
    </dgm:pt>
    <dgm:pt modelId="{1B9DE4B2-83A7-4FFF-8209-6B3C916EB56C}" type="sibTrans" cxnId="{ECB7280A-0E49-43EF-8C7D-27530B5295CF}">
      <dgm:prSet/>
      <dgm:spPr/>
      <dgm:t>
        <a:bodyPr/>
        <a:lstStyle/>
        <a:p>
          <a:endParaRPr lang="fr-FR"/>
        </a:p>
      </dgm:t>
    </dgm:pt>
    <dgm:pt modelId="{ACAB741C-831A-4BA9-838E-80DF819E28B5}">
      <dgm:prSet phldrT="[Texte]" custT="1"/>
      <dgm:spPr>
        <a:solidFill>
          <a:srgbClr val="1F497D"/>
        </a:solidFill>
      </dgm:spPr>
      <dgm:t>
        <a:bodyPr/>
        <a:lstStyle/>
        <a:p>
          <a:r>
            <a:rPr lang="fr-FR" sz="1400" b="1" baseline="0" dirty="0">
              <a:solidFill>
                <a:schemeClr val="bg1"/>
              </a:solidFill>
              <a:effectLst/>
              <a:latin typeface="Verdana" panose="020B0604030504040204" pitchFamily="34" charset="0"/>
              <a:ea typeface="Verdana" panose="020B0604030504040204" pitchFamily="34" charset="0"/>
              <a:cs typeface="+mn-cs"/>
            </a:rPr>
            <a:t>Former, diversifier les parcours professionnels et dynamiser les carrières</a:t>
          </a:r>
        </a:p>
      </dgm:t>
    </dgm:pt>
    <dgm:pt modelId="{B7377BB0-DF24-43B6-84F4-F2ACC4BFDFDC}" type="parTrans" cxnId="{0A8005FF-A1FE-463C-BBA1-F38C97F12E28}">
      <dgm:prSet/>
      <dgm:spPr/>
      <dgm:t>
        <a:bodyPr/>
        <a:lstStyle/>
        <a:p>
          <a:endParaRPr lang="fr-FR"/>
        </a:p>
      </dgm:t>
    </dgm:pt>
    <dgm:pt modelId="{77A66EC2-5005-4201-AD47-BC5CF3739AB9}" type="sibTrans" cxnId="{0A8005FF-A1FE-463C-BBA1-F38C97F12E28}">
      <dgm:prSet/>
      <dgm:spPr/>
      <dgm:t>
        <a:bodyPr/>
        <a:lstStyle/>
        <a:p>
          <a:endParaRPr lang="fr-FR"/>
        </a:p>
      </dgm:t>
    </dgm:pt>
    <dgm:pt modelId="{619272E5-8B3C-49DD-B5DB-5D1AEB986EC5}">
      <dgm:prSet phldrT="[Texte]" custT="1"/>
      <dgm:spPr>
        <a:noFill/>
        <a:ln>
          <a:solidFill>
            <a:srgbClr val="1F497D">
              <a:alpha val="90000"/>
            </a:srgbClr>
          </a:solidFill>
        </a:ln>
      </dgm:spPr>
      <dgm:t>
        <a:bodyPr/>
        <a:lstStyle/>
        <a:p>
          <a:r>
            <a:rPr lang="fr-FR" sz="1400" dirty="0">
              <a:latin typeface="Verdana" panose="020B0604030504040204" pitchFamily="34" charset="0"/>
              <a:ea typeface="Verdana" panose="020B0604030504040204" pitchFamily="34" charset="0"/>
            </a:rPr>
            <a:t>Formations des étudiants en santé et des internes</a:t>
          </a:r>
        </a:p>
      </dgm:t>
    </dgm:pt>
    <dgm:pt modelId="{E1E1290C-E410-427B-ABB5-D98DF04178BF}" type="parTrans" cxnId="{1A21129F-D11D-4250-8416-B7DBEBA95D98}">
      <dgm:prSet/>
      <dgm:spPr/>
      <dgm:t>
        <a:bodyPr/>
        <a:lstStyle/>
        <a:p>
          <a:endParaRPr lang="fr-FR"/>
        </a:p>
      </dgm:t>
    </dgm:pt>
    <dgm:pt modelId="{18F1BEA1-0232-42F7-B311-E834BDCB7BD7}" type="sibTrans" cxnId="{1A21129F-D11D-4250-8416-B7DBEBA95D98}">
      <dgm:prSet/>
      <dgm:spPr/>
      <dgm:t>
        <a:bodyPr/>
        <a:lstStyle/>
        <a:p>
          <a:endParaRPr lang="fr-FR"/>
        </a:p>
      </dgm:t>
    </dgm:pt>
    <dgm:pt modelId="{266C2D91-1B7B-4FB8-B980-6CA5723D7816}">
      <dgm:prSet phldrT="[Texte]" custT="1"/>
      <dgm:spPr>
        <a:solidFill>
          <a:srgbClr val="1F497D"/>
        </a:solidFill>
      </dgm:spPr>
      <dgm:t>
        <a:bodyPr/>
        <a:lstStyle/>
        <a:p>
          <a:r>
            <a:rPr lang="fr-FR" sz="1400" b="1" baseline="0" dirty="0">
              <a:solidFill>
                <a:schemeClr val="bg1"/>
              </a:solidFill>
              <a:effectLst/>
              <a:latin typeface="Verdana" panose="020B0604030504040204" pitchFamily="34" charset="0"/>
              <a:ea typeface="Verdana" panose="020B0604030504040204" pitchFamily="34" charset="0"/>
              <a:cs typeface="+mn-cs"/>
            </a:rPr>
            <a:t>Soutenir l’engagement des professionnels de santé</a:t>
          </a:r>
        </a:p>
      </dgm:t>
    </dgm:pt>
    <dgm:pt modelId="{CCA5F2C3-18C2-4289-8386-38BF7119FDFE}" type="parTrans" cxnId="{4B9C0052-B4B2-418E-90AA-F1CC78A94BD5}">
      <dgm:prSet/>
      <dgm:spPr/>
      <dgm:t>
        <a:bodyPr/>
        <a:lstStyle/>
        <a:p>
          <a:endParaRPr lang="fr-FR"/>
        </a:p>
      </dgm:t>
    </dgm:pt>
    <dgm:pt modelId="{660E8A98-B92D-44B3-85F4-CEF70E6AF0D9}" type="sibTrans" cxnId="{4B9C0052-B4B2-418E-90AA-F1CC78A94BD5}">
      <dgm:prSet/>
      <dgm:spPr/>
      <dgm:t>
        <a:bodyPr/>
        <a:lstStyle/>
        <a:p>
          <a:endParaRPr lang="fr-FR"/>
        </a:p>
      </dgm:t>
    </dgm:pt>
    <dgm:pt modelId="{C5A6992F-BF63-4530-849C-E98B5BB5178F}">
      <dgm:prSet custT="1"/>
      <dgm:spPr>
        <a:solidFill>
          <a:srgbClr val="1F497D"/>
        </a:solidFill>
      </dgm:spPr>
      <dgm:t>
        <a:bodyPr/>
        <a:lstStyle/>
        <a:p>
          <a:r>
            <a:rPr lang="fr-FR" sz="1400" b="1" baseline="0" dirty="0">
              <a:solidFill>
                <a:schemeClr val="bg1"/>
              </a:solidFill>
              <a:effectLst/>
              <a:latin typeface="Verdana" panose="020B0604030504040204" pitchFamily="34" charset="0"/>
              <a:ea typeface="Verdana" panose="020B0604030504040204" pitchFamily="34" charset="0"/>
              <a:cs typeface="+mn-cs"/>
            </a:rPr>
            <a:t>Disposer de leviers opérationnels efficaces pouvant être actionnés en période de tensions RH</a:t>
          </a:r>
        </a:p>
      </dgm:t>
    </dgm:pt>
    <dgm:pt modelId="{AD85864D-7080-4234-A179-89F9FB193A60}" type="parTrans" cxnId="{A82E4FC1-2514-412B-B552-439CFF751331}">
      <dgm:prSet/>
      <dgm:spPr/>
      <dgm:t>
        <a:bodyPr/>
        <a:lstStyle/>
        <a:p>
          <a:endParaRPr lang="fr-FR"/>
        </a:p>
      </dgm:t>
    </dgm:pt>
    <dgm:pt modelId="{EC7D04BF-2692-4190-AA73-00AC6262585B}" type="sibTrans" cxnId="{A82E4FC1-2514-412B-B552-439CFF751331}">
      <dgm:prSet/>
      <dgm:spPr/>
      <dgm:t>
        <a:bodyPr/>
        <a:lstStyle/>
        <a:p>
          <a:endParaRPr lang="fr-FR"/>
        </a:p>
      </dgm:t>
    </dgm:pt>
    <dgm:pt modelId="{DA976CC2-9B58-4A51-97D9-8CE16026A662}">
      <dgm:prSet custT="1"/>
      <dgm:spPr>
        <a:noFill/>
        <a:ln>
          <a:solidFill>
            <a:srgbClr val="1F497D"/>
          </a:solidFill>
        </a:ln>
      </dgm:spPr>
      <dgm:t>
        <a:bodyPr/>
        <a:lstStyle/>
        <a:p>
          <a:r>
            <a:rPr lang="fr-FR" sz="1400" b="0" baseline="0" dirty="0">
              <a:solidFill>
                <a:schemeClr val="tx1"/>
              </a:solidFill>
              <a:effectLst/>
              <a:latin typeface="Verdana" panose="020B0604030504040204" pitchFamily="34" charset="0"/>
              <a:ea typeface="Verdana" panose="020B0604030504040204" pitchFamily="34" charset="0"/>
              <a:cs typeface="+mn-cs"/>
            </a:rPr>
            <a:t>Constitution d’un vivier</a:t>
          </a:r>
          <a:endParaRPr lang="fr-FR" sz="1400" b="1" baseline="0" dirty="0">
            <a:solidFill>
              <a:schemeClr val="tx1"/>
            </a:solidFill>
            <a:effectLst/>
            <a:latin typeface="Verdana" panose="020B0604030504040204" pitchFamily="34" charset="0"/>
            <a:ea typeface="Verdana" panose="020B0604030504040204" pitchFamily="34" charset="0"/>
            <a:cs typeface="+mn-cs"/>
          </a:endParaRPr>
        </a:p>
      </dgm:t>
    </dgm:pt>
    <dgm:pt modelId="{5354FEE5-C52E-4E44-A0BE-752B5DBE1C18}" type="parTrans" cxnId="{9155CDAD-D0A6-4833-8A53-588568859A87}">
      <dgm:prSet/>
      <dgm:spPr/>
      <dgm:t>
        <a:bodyPr/>
        <a:lstStyle/>
        <a:p>
          <a:endParaRPr lang="fr-FR"/>
        </a:p>
      </dgm:t>
    </dgm:pt>
    <dgm:pt modelId="{A13AD65E-B100-4B9A-BC19-DE5C973635BC}" type="sibTrans" cxnId="{9155CDAD-D0A6-4833-8A53-588568859A87}">
      <dgm:prSet/>
      <dgm:spPr/>
      <dgm:t>
        <a:bodyPr/>
        <a:lstStyle/>
        <a:p>
          <a:endParaRPr lang="fr-FR"/>
        </a:p>
      </dgm:t>
    </dgm:pt>
    <dgm:pt modelId="{AF903374-0887-420B-B6F1-5AFDD6DBB178}">
      <dgm:prSet phldrT="[Texte]" custT="1"/>
      <dgm:spPr>
        <a:noFill/>
        <a:ln>
          <a:solidFill>
            <a:srgbClr val="1F497D">
              <a:alpha val="90000"/>
            </a:srgbClr>
          </a:solidFill>
        </a:ln>
      </dgm:spPr>
      <dgm:t>
        <a:bodyPr/>
        <a:lstStyle/>
        <a:p>
          <a:r>
            <a:rPr lang="fr-FR" sz="1400" dirty="0">
              <a:latin typeface="Verdana" panose="020B0604030504040204" pitchFamily="34" charset="0"/>
              <a:ea typeface="Verdana" panose="020B0604030504040204" pitchFamily="34" charset="0"/>
            </a:rPr>
            <a:t>Accompagnement de la mobilité des professionnels </a:t>
          </a:r>
        </a:p>
      </dgm:t>
    </dgm:pt>
    <dgm:pt modelId="{C24E032D-C942-4D63-8E5A-9111BF4B9281}" type="parTrans" cxnId="{EB17973F-81CC-4F10-AB94-556CF5FD91B6}">
      <dgm:prSet/>
      <dgm:spPr/>
      <dgm:t>
        <a:bodyPr/>
        <a:lstStyle/>
        <a:p>
          <a:endParaRPr lang="fr-FR"/>
        </a:p>
      </dgm:t>
    </dgm:pt>
    <dgm:pt modelId="{B6638A94-D3C7-4AF0-B4C7-53C9AD4DEFA5}" type="sibTrans" cxnId="{EB17973F-81CC-4F10-AB94-556CF5FD91B6}">
      <dgm:prSet/>
      <dgm:spPr/>
      <dgm:t>
        <a:bodyPr/>
        <a:lstStyle/>
        <a:p>
          <a:endParaRPr lang="fr-FR"/>
        </a:p>
      </dgm:t>
    </dgm:pt>
    <dgm:pt modelId="{0A2224F9-0F4F-4F26-877A-967DE3471BE5}">
      <dgm:prSet phldrT="[Texte]" custT="1"/>
      <dgm:spPr>
        <a:solidFill>
          <a:schemeClr val="bg1"/>
        </a:solidFill>
        <a:ln>
          <a:solidFill>
            <a:srgbClr val="1F497D">
              <a:alpha val="90000"/>
            </a:srgbClr>
          </a:solidFill>
        </a:ln>
      </dgm:spPr>
      <dgm:t>
        <a:bodyPr/>
        <a:lstStyle/>
        <a:p>
          <a:r>
            <a:rPr lang="fr-FR" sz="1400" dirty="0">
              <a:latin typeface="Verdana" panose="020B0604030504040204" pitchFamily="34" charset="0"/>
              <a:ea typeface="Verdana" panose="020B0604030504040204" pitchFamily="34" charset="0"/>
            </a:rPr>
            <a:t>Prévention des risques professionnels et des risques psycho-sociaux</a:t>
          </a:r>
          <a:endParaRPr lang="fr-FR" sz="1400" b="1" baseline="0" dirty="0">
            <a:solidFill>
              <a:schemeClr val="bg1"/>
            </a:solidFill>
            <a:effectLst/>
            <a:latin typeface="Verdana" panose="020B0604030504040204" pitchFamily="34" charset="0"/>
            <a:ea typeface="Verdana" panose="020B0604030504040204" pitchFamily="34" charset="0"/>
            <a:cs typeface="+mn-cs"/>
          </a:endParaRPr>
        </a:p>
      </dgm:t>
    </dgm:pt>
    <dgm:pt modelId="{BC8F3FBF-84E0-4114-9F7A-BF372FB46B87}" type="sibTrans" cxnId="{688C1049-3A0A-4433-AC36-599441FB7AC0}">
      <dgm:prSet/>
      <dgm:spPr/>
      <dgm:t>
        <a:bodyPr/>
        <a:lstStyle/>
        <a:p>
          <a:endParaRPr lang="fr-FR"/>
        </a:p>
      </dgm:t>
    </dgm:pt>
    <dgm:pt modelId="{7EE2BDC7-B882-4801-AAEA-05AA4003E715}" type="parTrans" cxnId="{688C1049-3A0A-4433-AC36-599441FB7AC0}">
      <dgm:prSet/>
      <dgm:spPr/>
      <dgm:t>
        <a:bodyPr/>
        <a:lstStyle/>
        <a:p>
          <a:endParaRPr lang="fr-FR"/>
        </a:p>
      </dgm:t>
    </dgm:pt>
    <dgm:pt modelId="{A323CFD0-E03D-4DDC-A1B5-99697FE0C987}">
      <dgm:prSet custT="1"/>
      <dgm:spPr/>
      <dgm:t>
        <a:bodyPr/>
        <a:lstStyle/>
        <a:p>
          <a:r>
            <a:rPr lang="fr-FR" sz="1400" dirty="0">
              <a:latin typeface="Verdana" panose="020B0604030504040204" pitchFamily="34" charset="0"/>
              <a:ea typeface="Verdana" panose="020B0604030504040204" pitchFamily="34" charset="0"/>
            </a:rPr>
            <a:t>QVCT</a:t>
          </a:r>
        </a:p>
      </dgm:t>
    </dgm:pt>
    <dgm:pt modelId="{37A6A5C0-647F-417D-A35B-8D4A6016086B}" type="sibTrans" cxnId="{45146302-8977-43E8-A342-98D76DDE5C2F}">
      <dgm:prSet/>
      <dgm:spPr/>
      <dgm:t>
        <a:bodyPr/>
        <a:lstStyle/>
        <a:p>
          <a:endParaRPr lang="fr-FR"/>
        </a:p>
      </dgm:t>
    </dgm:pt>
    <dgm:pt modelId="{C8C61321-23E1-426F-899B-0B6AB1B28DDA}" type="parTrans" cxnId="{45146302-8977-43E8-A342-98D76DDE5C2F}">
      <dgm:prSet/>
      <dgm:spPr/>
      <dgm:t>
        <a:bodyPr/>
        <a:lstStyle/>
        <a:p>
          <a:endParaRPr lang="fr-FR"/>
        </a:p>
      </dgm:t>
    </dgm:pt>
    <dgm:pt modelId="{4DE7DF1C-D004-46A2-A4F4-12E3ACDAF2F5}">
      <dgm:prSet custT="1"/>
      <dgm:spPr>
        <a:noFill/>
        <a:ln>
          <a:solidFill>
            <a:srgbClr val="1F497D"/>
          </a:solidFill>
        </a:ln>
      </dgm:spPr>
      <dgm:t>
        <a:bodyPr/>
        <a:lstStyle/>
        <a:p>
          <a:r>
            <a:rPr lang="fr-FR" sz="1400" b="0" baseline="0" dirty="0">
              <a:solidFill>
                <a:schemeClr val="tx1"/>
              </a:solidFill>
              <a:effectLst/>
              <a:latin typeface="Verdana" panose="020B0604030504040204" pitchFamily="34" charset="0"/>
              <a:ea typeface="Verdana" panose="020B0604030504040204" pitchFamily="34" charset="0"/>
              <a:cs typeface="+mn-cs"/>
            </a:rPr>
            <a:t>Communication adapté aux acteurs et aux usagés</a:t>
          </a:r>
        </a:p>
      </dgm:t>
    </dgm:pt>
    <dgm:pt modelId="{5F364218-DB39-4507-ACE3-5E649A0F14F3}" type="parTrans" cxnId="{4CC2A48A-011D-44ED-B878-1A2416FE11BC}">
      <dgm:prSet/>
      <dgm:spPr/>
      <dgm:t>
        <a:bodyPr/>
        <a:lstStyle/>
        <a:p>
          <a:endParaRPr lang="fr-FR"/>
        </a:p>
      </dgm:t>
    </dgm:pt>
    <dgm:pt modelId="{95D34FC6-A914-4EC7-B249-BFDFFF462E3A}" type="sibTrans" cxnId="{4CC2A48A-011D-44ED-B878-1A2416FE11BC}">
      <dgm:prSet/>
      <dgm:spPr/>
      <dgm:t>
        <a:bodyPr/>
        <a:lstStyle/>
        <a:p>
          <a:endParaRPr lang="fr-FR"/>
        </a:p>
      </dgm:t>
    </dgm:pt>
    <dgm:pt modelId="{934C94A4-B3C7-4F88-AAB1-0935B8C5B78D}" type="pres">
      <dgm:prSet presAssocID="{1A100F49-FB8F-41D7-AB57-281949545A6E}" presName="Name0" presStyleCnt="0">
        <dgm:presLayoutVars>
          <dgm:dir/>
          <dgm:animLvl val="lvl"/>
          <dgm:resizeHandles val="exact"/>
        </dgm:presLayoutVars>
      </dgm:prSet>
      <dgm:spPr/>
    </dgm:pt>
    <dgm:pt modelId="{BCCD6E5D-7E70-4F2D-B07E-E1B51F38EAB8}" type="pres">
      <dgm:prSet presAssocID="{B6F7CC5D-10FA-4BF3-9DEF-E63D1378C479}" presName="linNode" presStyleCnt="0"/>
      <dgm:spPr/>
    </dgm:pt>
    <dgm:pt modelId="{2AF1E337-FDB4-4FF2-BFF7-6A6F7CCE2C98}" type="pres">
      <dgm:prSet presAssocID="{B6F7CC5D-10FA-4BF3-9DEF-E63D1378C479}" presName="parentText" presStyleLbl="node1" presStyleIdx="0" presStyleCnt="5">
        <dgm:presLayoutVars>
          <dgm:chMax val="1"/>
          <dgm:bulletEnabled val="1"/>
        </dgm:presLayoutVars>
      </dgm:prSet>
      <dgm:spPr/>
    </dgm:pt>
    <dgm:pt modelId="{341CBAD3-C33F-4885-A8D3-48ED0413035C}" type="pres">
      <dgm:prSet presAssocID="{B6F7CC5D-10FA-4BF3-9DEF-E63D1378C479}" presName="descendantText" presStyleLbl="alignAccFollowNode1" presStyleIdx="0" presStyleCnt="5">
        <dgm:presLayoutVars>
          <dgm:bulletEnabled val="1"/>
        </dgm:presLayoutVars>
      </dgm:prSet>
      <dgm:spPr/>
    </dgm:pt>
    <dgm:pt modelId="{AE683EC6-02F3-4562-8A04-CA82FDF6C351}" type="pres">
      <dgm:prSet presAssocID="{27D0676B-500F-4160-B84C-1618C870486B}" presName="sp" presStyleCnt="0"/>
      <dgm:spPr/>
    </dgm:pt>
    <dgm:pt modelId="{73FB6C3C-567F-4363-8260-69B6B93B9EE9}" type="pres">
      <dgm:prSet presAssocID="{28FA7A15-0032-4623-B8E3-E053F4C7D5A9}" presName="linNode" presStyleCnt="0"/>
      <dgm:spPr/>
    </dgm:pt>
    <dgm:pt modelId="{D2B6E54A-400C-4B62-8EFE-EFAB0DB12FED}" type="pres">
      <dgm:prSet presAssocID="{28FA7A15-0032-4623-B8E3-E053F4C7D5A9}" presName="parentText" presStyleLbl="node1" presStyleIdx="1" presStyleCnt="5">
        <dgm:presLayoutVars>
          <dgm:chMax val="1"/>
          <dgm:bulletEnabled val="1"/>
        </dgm:presLayoutVars>
      </dgm:prSet>
      <dgm:spPr/>
    </dgm:pt>
    <dgm:pt modelId="{8368EB9C-C785-40EC-ABE9-AA85840ABCCB}" type="pres">
      <dgm:prSet presAssocID="{28FA7A15-0032-4623-B8E3-E053F4C7D5A9}" presName="descendantText" presStyleLbl="alignAccFollowNode1" presStyleIdx="1" presStyleCnt="5">
        <dgm:presLayoutVars>
          <dgm:bulletEnabled val="1"/>
        </dgm:presLayoutVars>
      </dgm:prSet>
      <dgm:spPr/>
    </dgm:pt>
    <dgm:pt modelId="{759278DE-F6BE-4038-8F2C-15807760E6A0}" type="pres">
      <dgm:prSet presAssocID="{3D4F3E04-449D-4827-9F77-0DD0FE6C9782}" presName="sp" presStyleCnt="0"/>
      <dgm:spPr/>
    </dgm:pt>
    <dgm:pt modelId="{BDA8B90A-9353-47F0-B56C-57C9F20488F4}" type="pres">
      <dgm:prSet presAssocID="{ACAB741C-831A-4BA9-838E-80DF819E28B5}" presName="linNode" presStyleCnt="0"/>
      <dgm:spPr/>
    </dgm:pt>
    <dgm:pt modelId="{6EF4A641-977E-4A54-A11E-EF7E8B73960E}" type="pres">
      <dgm:prSet presAssocID="{ACAB741C-831A-4BA9-838E-80DF819E28B5}" presName="parentText" presStyleLbl="node1" presStyleIdx="2" presStyleCnt="5">
        <dgm:presLayoutVars>
          <dgm:chMax val="1"/>
          <dgm:bulletEnabled val="1"/>
        </dgm:presLayoutVars>
      </dgm:prSet>
      <dgm:spPr/>
    </dgm:pt>
    <dgm:pt modelId="{3359951A-607C-46B7-A7EF-96EDA27FF81D}" type="pres">
      <dgm:prSet presAssocID="{ACAB741C-831A-4BA9-838E-80DF819E28B5}" presName="descendantText" presStyleLbl="alignAccFollowNode1" presStyleIdx="2" presStyleCnt="5">
        <dgm:presLayoutVars>
          <dgm:bulletEnabled val="1"/>
        </dgm:presLayoutVars>
      </dgm:prSet>
      <dgm:spPr/>
    </dgm:pt>
    <dgm:pt modelId="{2B85B080-D2FD-432C-B6FD-9C26AAF51D48}" type="pres">
      <dgm:prSet presAssocID="{77A66EC2-5005-4201-AD47-BC5CF3739AB9}" presName="sp" presStyleCnt="0"/>
      <dgm:spPr/>
    </dgm:pt>
    <dgm:pt modelId="{BF3DA5D9-B89A-4914-ACFE-36BA9193DE66}" type="pres">
      <dgm:prSet presAssocID="{266C2D91-1B7B-4FB8-B980-6CA5723D7816}" presName="linNode" presStyleCnt="0"/>
      <dgm:spPr/>
    </dgm:pt>
    <dgm:pt modelId="{62EC6817-E1C0-432B-9576-8D7B747AFCEF}" type="pres">
      <dgm:prSet presAssocID="{266C2D91-1B7B-4FB8-B980-6CA5723D7816}" presName="parentText" presStyleLbl="node1" presStyleIdx="3" presStyleCnt="5">
        <dgm:presLayoutVars>
          <dgm:chMax val="1"/>
          <dgm:bulletEnabled val="1"/>
        </dgm:presLayoutVars>
      </dgm:prSet>
      <dgm:spPr/>
    </dgm:pt>
    <dgm:pt modelId="{8ACFDA86-0E21-4B2F-AF59-FAB5B0619281}" type="pres">
      <dgm:prSet presAssocID="{266C2D91-1B7B-4FB8-B980-6CA5723D7816}" presName="descendantText" presStyleLbl="alignAccFollowNode1" presStyleIdx="3" presStyleCnt="5" custScaleY="112354" custLinFactNeighborY="-2352">
        <dgm:presLayoutVars>
          <dgm:bulletEnabled val="1"/>
        </dgm:presLayoutVars>
      </dgm:prSet>
      <dgm:spPr/>
    </dgm:pt>
    <dgm:pt modelId="{F4F793A8-8A9C-4008-AA6F-4F6A81BC4B30}" type="pres">
      <dgm:prSet presAssocID="{660E8A98-B92D-44B3-85F4-CEF70E6AF0D9}" presName="sp" presStyleCnt="0"/>
      <dgm:spPr/>
    </dgm:pt>
    <dgm:pt modelId="{77E12F11-DB07-4102-960A-B742CFB23F54}" type="pres">
      <dgm:prSet presAssocID="{C5A6992F-BF63-4530-849C-E98B5BB5178F}" presName="linNode" presStyleCnt="0"/>
      <dgm:spPr/>
    </dgm:pt>
    <dgm:pt modelId="{E64C8B63-E140-449C-AF3F-B7AC46F624AE}" type="pres">
      <dgm:prSet presAssocID="{C5A6992F-BF63-4530-849C-E98B5BB5178F}" presName="parentText" presStyleLbl="node1" presStyleIdx="4" presStyleCnt="5">
        <dgm:presLayoutVars>
          <dgm:chMax val="1"/>
          <dgm:bulletEnabled val="1"/>
        </dgm:presLayoutVars>
      </dgm:prSet>
      <dgm:spPr/>
    </dgm:pt>
    <dgm:pt modelId="{ABF646BD-535D-4EDE-9245-94105853F727}" type="pres">
      <dgm:prSet presAssocID="{C5A6992F-BF63-4530-849C-E98B5BB5178F}" presName="descendantText" presStyleLbl="alignAccFollowNode1" presStyleIdx="4" presStyleCnt="5">
        <dgm:presLayoutVars>
          <dgm:bulletEnabled val="1"/>
        </dgm:presLayoutVars>
      </dgm:prSet>
      <dgm:spPr/>
    </dgm:pt>
  </dgm:ptLst>
  <dgm:cxnLst>
    <dgm:cxn modelId="{45146302-8977-43E8-A342-98D76DDE5C2F}" srcId="{266C2D91-1B7B-4FB8-B980-6CA5723D7816}" destId="{A323CFD0-E03D-4DDC-A1B5-99697FE0C987}" srcOrd="1" destOrd="0" parTransId="{C8C61321-23E1-426F-899B-0B6AB1B28DDA}" sibTransId="{37A6A5C0-647F-417D-A35B-8D4A6016086B}"/>
    <dgm:cxn modelId="{ECB7280A-0E49-43EF-8C7D-27530B5295CF}" srcId="{28FA7A15-0032-4623-B8E3-E053F4C7D5A9}" destId="{230FA648-DE6B-4026-BFFC-35D5B00010DE}" srcOrd="1" destOrd="0" parTransId="{9468369F-0015-43CF-8780-6877BDCB0C25}" sibTransId="{1B9DE4B2-83A7-4FFF-8209-6B3C916EB56C}"/>
    <dgm:cxn modelId="{4D5A8A0A-4021-4DA8-B142-0F150E4F025C}" type="presOf" srcId="{619272E5-8B3C-49DD-B5DB-5D1AEB986EC5}" destId="{3359951A-607C-46B7-A7EF-96EDA27FF81D}" srcOrd="0" destOrd="0" presId="urn:microsoft.com/office/officeart/2005/8/layout/vList5"/>
    <dgm:cxn modelId="{B48E2416-6E1C-4F21-B7D7-2229C3833DC0}" type="presOf" srcId="{28FA7A15-0032-4623-B8E3-E053F4C7D5A9}" destId="{D2B6E54A-400C-4B62-8EFE-EFAB0DB12FED}" srcOrd="0" destOrd="0" presId="urn:microsoft.com/office/officeart/2005/8/layout/vList5"/>
    <dgm:cxn modelId="{2209F91F-4EFA-489A-9CCE-AF26F3878F58}" type="presOf" srcId="{ACAB741C-831A-4BA9-838E-80DF819E28B5}" destId="{6EF4A641-977E-4A54-A11E-EF7E8B73960E}" srcOrd="0" destOrd="0" presId="urn:microsoft.com/office/officeart/2005/8/layout/vList5"/>
    <dgm:cxn modelId="{4A6A8323-2EF9-4795-9D7A-92BB6AAB1393}" type="presOf" srcId="{DA976CC2-9B58-4A51-97D9-8CE16026A662}" destId="{ABF646BD-535D-4EDE-9245-94105853F727}" srcOrd="0" destOrd="0" presId="urn:microsoft.com/office/officeart/2005/8/layout/vList5"/>
    <dgm:cxn modelId="{9C058B3A-BD39-4B53-AF3E-75FEC1C7AF38}" srcId="{1A100F49-FB8F-41D7-AB57-281949545A6E}" destId="{B6F7CC5D-10FA-4BF3-9DEF-E63D1378C479}" srcOrd="0" destOrd="0" parTransId="{D8FF5876-2E97-4698-B901-DA5A50007AAB}" sibTransId="{27D0676B-500F-4160-B84C-1618C870486B}"/>
    <dgm:cxn modelId="{EB17973F-81CC-4F10-AB94-556CF5FD91B6}" srcId="{ACAB741C-831A-4BA9-838E-80DF819E28B5}" destId="{AF903374-0887-420B-B6F1-5AFDD6DBB178}" srcOrd="1" destOrd="0" parTransId="{C24E032D-C942-4D63-8E5A-9111BF4B9281}" sibTransId="{B6638A94-D3C7-4AF0-B4C7-53C9AD4DEFA5}"/>
    <dgm:cxn modelId="{799B6C60-A8E8-4165-9F5C-406823F53277}" srcId="{1A100F49-FB8F-41D7-AB57-281949545A6E}" destId="{28FA7A15-0032-4623-B8E3-E053F4C7D5A9}" srcOrd="1" destOrd="0" parTransId="{92B35204-86DC-4A94-8DB6-5F20EED0BB7C}" sibTransId="{3D4F3E04-449D-4827-9F77-0DD0FE6C9782}"/>
    <dgm:cxn modelId="{598A1262-94AB-4472-83E4-5FFC31B74556}" type="presOf" srcId="{3F92598E-E1E9-4845-85F1-C034E8DF7200}" destId="{8368EB9C-C785-40EC-ABE9-AA85840ABCCB}" srcOrd="0" destOrd="0" presId="urn:microsoft.com/office/officeart/2005/8/layout/vList5"/>
    <dgm:cxn modelId="{688C1049-3A0A-4433-AC36-599441FB7AC0}" srcId="{266C2D91-1B7B-4FB8-B980-6CA5723D7816}" destId="{0A2224F9-0F4F-4F26-877A-967DE3471BE5}" srcOrd="0" destOrd="0" parTransId="{7EE2BDC7-B882-4801-AAEA-05AA4003E715}" sibTransId="{BC8F3FBF-84E0-4114-9F7A-BF372FB46B87}"/>
    <dgm:cxn modelId="{87D0774A-18AC-4538-B045-8EDE924F636B}" type="presOf" srcId="{0A2224F9-0F4F-4F26-877A-967DE3471BE5}" destId="{8ACFDA86-0E21-4B2F-AF59-FAB5B0619281}" srcOrd="0" destOrd="0" presId="urn:microsoft.com/office/officeart/2005/8/layout/vList5"/>
    <dgm:cxn modelId="{B7BF4A6C-4592-44A2-A8B9-F0A4D9C15D97}" type="presOf" srcId="{230FA648-DE6B-4026-BFFC-35D5B00010DE}" destId="{8368EB9C-C785-40EC-ABE9-AA85840ABCCB}" srcOrd="0" destOrd="1" presId="urn:microsoft.com/office/officeart/2005/8/layout/vList5"/>
    <dgm:cxn modelId="{605E3E6F-8322-42E1-B1B5-BE49E318F96E}" type="presOf" srcId="{266C2D91-1B7B-4FB8-B980-6CA5723D7816}" destId="{62EC6817-E1C0-432B-9576-8D7B747AFCEF}" srcOrd="0" destOrd="0" presId="urn:microsoft.com/office/officeart/2005/8/layout/vList5"/>
    <dgm:cxn modelId="{C9F19A50-62B3-43B2-81CF-B72365920EF3}" type="presOf" srcId="{C5A6992F-BF63-4530-849C-E98B5BB5178F}" destId="{E64C8B63-E140-449C-AF3F-B7AC46F624AE}" srcOrd="0" destOrd="0" presId="urn:microsoft.com/office/officeart/2005/8/layout/vList5"/>
    <dgm:cxn modelId="{4B9C0052-B4B2-418E-90AA-F1CC78A94BD5}" srcId="{1A100F49-FB8F-41D7-AB57-281949545A6E}" destId="{266C2D91-1B7B-4FB8-B980-6CA5723D7816}" srcOrd="3" destOrd="0" parTransId="{CCA5F2C3-18C2-4289-8386-38BF7119FDFE}" sibTransId="{660E8A98-B92D-44B3-85F4-CEF70E6AF0D9}"/>
    <dgm:cxn modelId="{EDCC4153-2CA4-4C67-8249-C5EE0B2D0FAC}" type="presOf" srcId="{AF903374-0887-420B-B6F1-5AFDD6DBB178}" destId="{3359951A-607C-46B7-A7EF-96EDA27FF81D}" srcOrd="0" destOrd="1" presId="urn:microsoft.com/office/officeart/2005/8/layout/vList5"/>
    <dgm:cxn modelId="{4CC2A48A-011D-44ED-B878-1A2416FE11BC}" srcId="{C5A6992F-BF63-4530-849C-E98B5BB5178F}" destId="{4DE7DF1C-D004-46A2-A4F4-12E3ACDAF2F5}" srcOrd="1" destOrd="0" parTransId="{5F364218-DB39-4507-ACE3-5E649A0F14F3}" sibTransId="{95D34FC6-A914-4EC7-B249-BFDFFF462E3A}"/>
    <dgm:cxn modelId="{D0DDAE8C-0F2A-434A-AB60-1F781DD54473}" srcId="{B6F7CC5D-10FA-4BF3-9DEF-E63D1378C479}" destId="{4F7F6070-82C9-4482-8F9F-54BDB1897E1F}" srcOrd="0" destOrd="0" parTransId="{4748FAE7-51F7-4564-A0CF-6BAFB76A692E}" sibTransId="{D341D4C3-506E-4D27-ABDF-EAE8339C5A15}"/>
    <dgm:cxn modelId="{D9BCA58D-756F-4E6D-83FE-4F3B1A4B2334}" srcId="{28FA7A15-0032-4623-B8E3-E053F4C7D5A9}" destId="{3F92598E-E1E9-4845-85F1-C034E8DF7200}" srcOrd="0" destOrd="0" parTransId="{DA6C9E30-F48E-4F75-AE76-8AD11D99A05D}" sibTransId="{79546451-9DCE-494C-A588-E59CAE06BBE0}"/>
    <dgm:cxn modelId="{1A21129F-D11D-4250-8416-B7DBEBA95D98}" srcId="{ACAB741C-831A-4BA9-838E-80DF819E28B5}" destId="{619272E5-8B3C-49DD-B5DB-5D1AEB986EC5}" srcOrd="0" destOrd="0" parTransId="{E1E1290C-E410-427B-ABB5-D98DF04178BF}" sibTransId="{18F1BEA1-0232-42F7-B311-E834BDCB7BD7}"/>
    <dgm:cxn modelId="{6F2DECA1-FC82-438A-88D1-960F5A3E3989}" type="presOf" srcId="{1A100F49-FB8F-41D7-AB57-281949545A6E}" destId="{934C94A4-B3C7-4F88-AAB1-0935B8C5B78D}" srcOrd="0" destOrd="0" presId="urn:microsoft.com/office/officeart/2005/8/layout/vList5"/>
    <dgm:cxn modelId="{F81FB4A3-6087-4B52-BDE3-188039947703}" type="presOf" srcId="{4DE7DF1C-D004-46A2-A4F4-12E3ACDAF2F5}" destId="{ABF646BD-535D-4EDE-9245-94105853F727}" srcOrd="0" destOrd="1" presId="urn:microsoft.com/office/officeart/2005/8/layout/vList5"/>
    <dgm:cxn modelId="{9155CDAD-D0A6-4833-8A53-588568859A87}" srcId="{C5A6992F-BF63-4530-849C-E98B5BB5178F}" destId="{DA976CC2-9B58-4A51-97D9-8CE16026A662}" srcOrd="0" destOrd="0" parTransId="{5354FEE5-C52E-4E44-A0BE-752B5DBE1C18}" sibTransId="{A13AD65E-B100-4B9A-BC19-DE5C973635BC}"/>
    <dgm:cxn modelId="{3BCF96BF-16DB-457E-897B-7B446A17B98C}" type="presOf" srcId="{4F7F6070-82C9-4482-8F9F-54BDB1897E1F}" destId="{341CBAD3-C33F-4885-A8D3-48ED0413035C}" srcOrd="0" destOrd="0" presId="urn:microsoft.com/office/officeart/2005/8/layout/vList5"/>
    <dgm:cxn modelId="{A82E4FC1-2514-412B-B552-439CFF751331}" srcId="{1A100F49-FB8F-41D7-AB57-281949545A6E}" destId="{C5A6992F-BF63-4530-849C-E98B5BB5178F}" srcOrd="4" destOrd="0" parTransId="{AD85864D-7080-4234-A179-89F9FB193A60}" sibTransId="{EC7D04BF-2692-4190-AA73-00AC6262585B}"/>
    <dgm:cxn modelId="{ED885DEE-8B63-4B3C-BA41-624797A35E88}" type="presOf" srcId="{B6F7CC5D-10FA-4BF3-9DEF-E63D1378C479}" destId="{2AF1E337-FDB4-4FF2-BFF7-6A6F7CCE2C98}" srcOrd="0" destOrd="0" presId="urn:microsoft.com/office/officeart/2005/8/layout/vList5"/>
    <dgm:cxn modelId="{466E7FF3-16BC-4CC1-94DC-CAEC34608FDB}" type="presOf" srcId="{A323CFD0-E03D-4DDC-A1B5-99697FE0C987}" destId="{8ACFDA86-0E21-4B2F-AF59-FAB5B0619281}" srcOrd="0" destOrd="1" presId="urn:microsoft.com/office/officeart/2005/8/layout/vList5"/>
    <dgm:cxn modelId="{0A8005FF-A1FE-463C-BBA1-F38C97F12E28}" srcId="{1A100F49-FB8F-41D7-AB57-281949545A6E}" destId="{ACAB741C-831A-4BA9-838E-80DF819E28B5}" srcOrd="2" destOrd="0" parTransId="{B7377BB0-DF24-43B6-84F4-F2ACC4BFDFDC}" sibTransId="{77A66EC2-5005-4201-AD47-BC5CF3739AB9}"/>
    <dgm:cxn modelId="{0815BB4B-885E-45E6-978F-E32AB4839D16}" type="presParOf" srcId="{934C94A4-B3C7-4F88-AAB1-0935B8C5B78D}" destId="{BCCD6E5D-7E70-4F2D-B07E-E1B51F38EAB8}" srcOrd="0" destOrd="0" presId="urn:microsoft.com/office/officeart/2005/8/layout/vList5"/>
    <dgm:cxn modelId="{B920CF43-A7E3-48D1-B35D-E6EDAA0E91E5}" type="presParOf" srcId="{BCCD6E5D-7E70-4F2D-B07E-E1B51F38EAB8}" destId="{2AF1E337-FDB4-4FF2-BFF7-6A6F7CCE2C98}" srcOrd="0" destOrd="0" presId="urn:microsoft.com/office/officeart/2005/8/layout/vList5"/>
    <dgm:cxn modelId="{A4D09B87-124E-46BD-97C8-F19452D04547}" type="presParOf" srcId="{BCCD6E5D-7E70-4F2D-B07E-E1B51F38EAB8}" destId="{341CBAD3-C33F-4885-A8D3-48ED0413035C}" srcOrd="1" destOrd="0" presId="urn:microsoft.com/office/officeart/2005/8/layout/vList5"/>
    <dgm:cxn modelId="{BB7A5852-6024-4846-945B-1429405664BE}" type="presParOf" srcId="{934C94A4-B3C7-4F88-AAB1-0935B8C5B78D}" destId="{AE683EC6-02F3-4562-8A04-CA82FDF6C351}" srcOrd="1" destOrd="0" presId="urn:microsoft.com/office/officeart/2005/8/layout/vList5"/>
    <dgm:cxn modelId="{FDB8AD38-21FC-48FE-838D-1453AA583735}" type="presParOf" srcId="{934C94A4-B3C7-4F88-AAB1-0935B8C5B78D}" destId="{73FB6C3C-567F-4363-8260-69B6B93B9EE9}" srcOrd="2" destOrd="0" presId="urn:microsoft.com/office/officeart/2005/8/layout/vList5"/>
    <dgm:cxn modelId="{29C8C2EE-003E-4708-876E-F2CF402D9060}" type="presParOf" srcId="{73FB6C3C-567F-4363-8260-69B6B93B9EE9}" destId="{D2B6E54A-400C-4B62-8EFE-EFAB0DB12FED}" srcOrd="0" destOrd="0" presId="urn:microsoft.com/office/officeart/2005/8/layout/vList5"/>
    <dgm:cxn modelId="{4E48861D-2BF3-46BA-9CA2-6C51B16CFF09}" type="presParOf" srcId="{73FB6C3C-567F-4363-8260-69B6B93B9EE9}" destId="{8368EB9C-C785-40EC-ABE9-AA85840ABCCB}" srcOrd="1" destOrd="0" presId="urn:microsoft.com/office/officeart/2005/8/layout/vList5"/>
    <dgm:cxn modelId="{91BDC247-2EE7-400C-8AF6-783A674A5685}" type="presParOf" srcId="{934C94A4-B3C7-4F88-AAB1-0935B8C5B78D}" destId="{759278DE-F6BE-4038-8F2C-15807760E6A0}" srcOrd="3" destOrd="0" presId="urn:microsoft.com/office/officeart/2005/8/layout/vList5"/>
    <dgm:cxn modelId="{ED60F24B-DC7A-42BB-AC16-D940DC16048D}" type="presParOf" srcId="{934C94A4-B3C7-4F88-AAB1-0935B8C5B78D}" destId="{BDA8B90A-9353-47F0-B56C-57C9F20488F4}" srcOrd="4" destOrd="0" presId="urn:microsoft.com/office/officeart/2005/8/layout/vList5"/>
    <dgm:cxn modelId="{02C77763-D640-440A-B2F7-5AF855965EED}" type="presParOf" srcId="{BDA8B90A-9353-47F0-B56C-57C9F20488F4}" destId="{6EF4A641-977E-4A54-A11E-EF7E8B73960E}" srcOrd="0" destOrd="0" presId="urn:microsoft.com/office/officeart/2005/8/layout/vList5"/>
    <dgm:cxn modelId="{D1F078D7-44A0-4D57-8AFA-23850A34F170}" type="presParOf" srcId="{BDA8B90A-9353-47F0-B56C-57C9F20488F4}" destId="{3359951A-607C-46B7-A7EF-96EDA27FF81D}" srcOrd="1" destOrd="0" presId="urn:microsoft.com/office/officeart/2005/8/layout/vList5"/>
    <dgm:cxn modelId="{F41CAA58-6E33-4CEF-9E12-BCE41E6CECBC}" type="presParOf" srcId="{934C94A4-B3C7-4F88-AAB1-0935B8C5B78D}" destId="{2B85B080-D2FD-432C-B6FD-9C26AAF51D48}" srcOrd="5" destOrd="0" presId="urn:microsoft.com/office/officeart/2005/8/layout/vList5"/>
    <dgm:cxn modelId="{EC6E926E-EF15-4370-9458-7F3163734C0A}" type="presParOf" srcId="{934C94A4-B3C7-4F88-AAB1-0935B8C5B78D}" destId="{BF3DA5D9-B89A-4914-ACFE-36BA9193DE66}" srcOrd="6" destOrd="0" presId="urn:microsoft.com/office/officeart/2005/8/layout/vList5"/>
    <dgm:cxn modelId="{A45D20E9-5881-449D-B47B-91337DE6571D}" type="presParOf" srcId="{BF3DA5D9-B89A-4914-ACFE-36BA9193DE66}" destId="{62EC6817-E1C0-432B-9576-8D7B747AFCEF}" srcOrd="0" destOrd="0" presId="urn:microsoft.com/office/officeart/2005/8/layout/vList5"/>
    <dgm:cxn modelId="{8AE8DD2D-691C-4FEA-9316-D68F3FC4900C}" type="presParOf" srcId="{BF3DA5D9-B89A-4914-ACFE-36BA9193DE66}" destId="{8ACFDA86-0E21-4B2F-AF59-FAB5B0619281}" srcOrd="1" destOrd="0" presId="urn:microsoft.com/office/officeart/2005/8/layout/vList5"/>
    <dgm:cxn modelId="{4AFDBDDB-8D00-4E53-85A1-ADEB7CABB8E8}" type="presParOf" srcId="{934C94A4-B3C7-4F88-AAB1-0935B8C5B78D}" destId="{F4F793A8-8A9C-4008-AA6F-4F6A81BC4B30}" srcOrd="7" destOrd="0" presId="urn:microsoft.com/office/officeart/2005/8/layout/vList5"/>
    <dgm:cxn modelId="{CFEBF50D-F8FB-4AAB-8A4B-80DC5D5A7299}" type="presParOf" srcId="{934C94A4-B3C7-4F88-AAB1-0935B8C5B78D}" destId="{77E12F11-DB07-4102-960A-B742CFB23F54}" srcOrd="8" destOrd="0" presId="urn:microsoft.com/office/officeart/2005/8/layout/vList5"/>
    <dgm:cxn modelId="{962A0589-0A17-435F-850B-52D6125D6621}" type="presParOf" srcId="{77E12F11-DB07-4102-960A-B742CFB23F54}" destId="{E64C8B63-E140-449C-AF3F-B7AC46F624AE}" srcOrd="0" destOrd="0" presId="urn:microsoft.com/office/officeart/2005/8/layout/vList5"/>
    <dgm:cxn modelId="{1AC5867D-34B2-419C-ABA8-1F2709D77D79}" type="presParOf" srcId="{77E12F11-DB07-4102-960A-B742CFB23F54}" destId="{ABF646BD-535D-4EDE-9245-94105853F727}" srcOrd="1" destOrd="0" presId="urn:microsoft.com/office/officeart/2005/8/layout/vList5"/>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A1541-C3DE-4962-B842-CEDDA8691B00}">
      <dsp:nvSpPr>
        <dsp:cNvPr id="0" name=""/>
        <dsp:cNvSpPr/>
      </dsp:nvSpPr>
      <dsp:spPr>
        <a:xfrm>
          <a:off x="3048010" y="1634"/>
          <a:ext cx="1413543" cy="14135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a:t>Des mesures pour les particuliers</a:t>
          </a:r>
        </a:p>
      </dsp:txBody>
      <dsp:txXfrm>
        <a:off x="3255019" y="208643"/>
        <a:ext cx="999525" cy="999525"/>
      </dsp:txXfrm>
    </dsp:sp>
    <dsp:sp modelId="{156DCE56-4F5D-49BD-B7D7-38542FC8D126}">
      <dsp:nvSpPr>
        <dsp:cNvPr id="0" name=""/>
        <dsp:cNvSpPr/>
      </dsp:nvSpPr>
      <dsp:spPr>
        <a:xfrm rot="2160000">
          <a:off x="4416707" y="1087031"/>
          <a:ext cx="375049" cy="47707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4427451" y="1149378"/>
        <a:ext cx="262534" cy="286242"/>
      </dsp:txXfrm>
    </dsp:sp>
    <dsp:sp modelId="{8D8E6DAB-3ED1-4098-BDA9-052E6C180DC3}">
      <dsp:nvSpPr>
        <dsp:cNvPr id="0" name=""/>
        <dsp:cNvSpPr/>
      </dsp:nvSpPr>
      <dsp:spPr>
        <a:xfrm>
          <a:off x="4764084" y="1248435"/>
          <a:ext cx="1413543" cy="14135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a:t>Des mesures pour l’emploi et les entreprises</a:t>
          </a:r>
        </a:p>
      </dsp:txBody>
      <dsp:txXfrm>
        <a:off x="4971093" y="1455444"/>
        <a:ext cx="999525" cy="999525"/>
      </dsp:txXfrm>
    </dsp:sp>
    <dsp:sp modelId="{9CD197AC-ACE5-473E-BC13-A7EC7B953873}">
      <dsp:nvSpPr>
        <dsp:cNvPr id="0" name=""/>
        <dsp:cNvSpPr/>
      </dsp:nvSpPr>
      <dsp:spPr>
        <a:xfrm rot="6480000">
          <a:off x="4958871" y="2715259"/>
          <a:ext cx="375049" cy="47707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rot="10800000">
        <a:off x="5032513" y="2757169"/>
        <a:ext cx="262534" cy="286242"/>
      </dsp:txXfrm>
    </dsp:sp>
    <dsp:sp modelId="{2C2815C8-2343-4269-9288-4424520A4046}">
      <dsp:nvSpPr>
        <dsp:cNvPr id="0" name=""/>
        <dsp:cNvSpPr/>
      </dsp:nvSpPr>
      <dsp:spPr>
        <a:xfrm>
          <a:off x="4108602" y="3265801"/>
          <a:ext cx="1413543" cy="14135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a:t>Des mesures pour la transition écologique</a:t>
          </a:r>
        </a:p>
      </dsp:txBody>
      <dsp:txXfrm>
        <a:off x="4315611" y="3472810"/>
        <a:ext cx="999525" cy="999525"/>
      </dsp:txXfrm>
    </dsp:sp>
    <dsp:sp modelId="{6843C6D9-BBD9-4DC0-9924-19AAA3299EE0}">
      <dsp:nvSpPr>
        <dsp:cNvPr id="0" name=""/>
        <dsp:cNvSpPr/>
      </dsp:nvSpPr>
      <dsp:spPr>
        <a:xfrm rot="10800000">
          <a:off x="3577872" y="3734037"/>
          <a:ext cx="375049" cy="47707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rot="10800000">
        <a:off x="3690387" y="3829451"/>
        <a:ext cx="262534" cy="286242"/>
      </dsp:txXfrm>
    </dsp:sp>
    <dsp:sp modelId="{253CB458-F1C5-4DDF-8C2C-FB107F063137}">
      <dsp:nvSpPr>
        <dsp:cNvPr id="0" name=""/>
        <dsp:cNvSpPr/>
      </dsp:nvSpPr>
      <dsp:spPr>
        <a:xfrm>
          <a:off x="1987418" y="3265801"/>
          <a:ext cx="1413543" cy="14135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a:t>Des mesures pour les collectivités territoriales</a:t>
          </a:r>
        </a:p>
      </dsp:txBody>
      <dsp:txXfrm>
        <a:off x="2194427" y="3472810"/>
        <a:ext cx="999525" cy="999525"/>
      </dsp:txXfrm>
    </dsp:sp>
    <dsp:sp modelId="{6484846B-5DD1-4214-A211-1E761CFFAFAA}">
      <dsp:nvSpPr>
        <dsp:cNvPr id="0" name=""/>
        <dsp:cNvSpPr/>
      </dsp:nvSpPr>
      <dsp:spPr>
        <a:xfrm rot="15120000">
          <a:off x="2182204" y="2735449"/>
          <a:ext cx="375049" cy="47707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rot="10800000">
        <a:off x="2255846" y="2884367"/>
        <a:ext cx="262534" cy="286242"/>
      </dsp:txXfrm>
    </dsp:sp>
    <dsp:sp modelId="{351D2BB0-CE0F-4B59-A229-260C3513D492}">
      <dsp:nvSpPr>
        <dsp:cNvPr id="0" name=""/>
        <dsp:cNvSpPr/>
      </dsp:nvSpPr>
      <dsp:spPr>
        <a:xfrm>
          <a:off x="1331936" y="1248435"/>
          <a:ext cx="1413543" cy="14135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fr-FR" sz="1400" kern="1200"/>
            <a:t>Les budgets des ministères</a:t>
          </a:r>
          <a:r>
            <a:rPr lang="fr-FR" sz="1400" kern="1200">
              <a:latin typeface="Calibri Light" panose="020F0302020204030204"/>
            </a:rPr>
            <a:t> </a:t>
          </a:r>
          <a:endParaRPr lang="fr-FR" sz="1400" kern="1200"/>
        </a:p>
      </dsp:txBody>
      <dsp:txXfrm>
        <a:off x="1538945" y="1455444"/>
        <a:ext cx="999525" cy="999525"/>
      </dsp:txXfrm>
    </dsp:sp>
    <dsp:sp modelId="{3061768C-7CFA-477B-8BD8-23ED3CD3CF57}">
      <dsp:nvSpPr>
        <dsp:cNvPr id="0" name=""/>
        <dsp:cNvSpPr/>
      </dsp:nvSpPr>
      <dsp:spPr>
        <a:xfrm rot="19440000">
          <a:off x="2700633" y="1099509"/>
          <a:ext cx="375049" cy="47707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2711377" y="1227990"/>
        <a:ext cx="262534" cy="286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C8BB9-42F2-41CF-9D9B-5E6E85F324F3}">
      <dsp:nvSpPr>
        <dsp:cNvPr id="0" name=""/>
        <dsp:cNvSpPr/>
      </dsp:nvSpPr>
      <dsp:spPr>
        <a:xfrm>
          <a:off x="2065579" y="212995"/>
          <a:ext cx="1618021" cy="1618021"/>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rPr>
            <a:t>Les travaux du comité filière petite enfance</a:t>
          </a:r>
        </a:p>
        <a:p>
          <a:pPr marL="0" lvl="0" indent="0" algn="ctr" defTabSz="622300">
            <a:lnSpc>
              <a:spcPct val="90000"/>
            </a:lnSpc>
            <a:spcBef>
              <a:spcPct val="0"/>
            </a:spcBef>
            <a:spcAft>
              <a:spcPct val="35000"/>
            </a:spcAft>
            <a:buNone/>
          </a:pPr>
          <a:endParaRPr lang="fr-FR" sz="1400" kern="1200">
            <a:latin typeface="Verdana" panose="020B0604030504040204" pitchFamily="34" charset="0"/>
            <a:ea typeface="Verdana" panose="020B0604030504040204" pitchFamily="34" charset="0"/>
          </a:endParaRPr>
        </a:p>
      </dsp:txBody>
      <dsp:txXfrm>
        <a:off x="2539486" y="686902"/>
        <a:ext cx="1144114" cy="1144114"/>
      </dsp:txXfrm>
    </dsp:sp>
    <dsp:sp modelId="{13B5018F-C5C4-46D7-9F0F-45892E1BA599}">
      <dsp:nvSpPr>
        <dsp:cNvPr id="0" name=""/>
        <dsp:cNvSpPr/>
      </dsp:nvSpPr>
      <dsp:spPr>
        <a:xfrm rot="5400000">
          <a:off x="3758336" y="212995"/>
          <a:ext cx="1618021" cy="1618021"/>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cs typeface="+mn-cs"/>
            </a:rPr>
            <a:t>La COG Etat-CNAF 2023-2027</a:t>
          </a:r>
        </a:p>
      </dsp:txBody>
      <dsp:txXfrm rot="-5400000">
        <a:off x="3758336" y="686902"/>
        <a:ext cx="1144114" cy="1144114"/>
      </dsp:txXfrm>
    </dsp:sp>
    <dsp:sp modelId="{D4CD7404-A6EB-4683-99A5-EF27630B93F3}">
      <dsp:nvSpPr>
        <dsp:cNvPr id="0" name=""/>
        <dsp:cNvSpPr/>
      </dsp:nvSpPr>
      <dsp:spPr>
        <a:xfrm rot="10800000">
          <a:off x="3758336" y="1905752"/>
          <a:ext cx="1618021" cy="1618021"/>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cs typeface="+mn-cs"/>
            </a:rPr>
            <a:t>La réforme de la gouvernance </a:t>
          </a:r>
        </a:p>
      </dsp:txBody>
      <dsp:txXfrm rot="10800000">
        <a:off x="3758336" y="1905752"/>
        <a:ext cx="1144114" cy="1144114"/>
      </dsp:txXfrm>
    </dsp:sp>
    <dsp:sp modelId="{4856C2B9-B828-4F45-B9E9-61F9417F0886}">
      <dsp:nvSpPr>
        <dsp:cNvPr id="0" name=""/>
        <dsp:cNvSpPr/>
      </dsp:nvSpPr>
      <dsp:spPr>
        <a:xfrm rot="16200000">
          <a:off x="2065579" y="1905752"/>
          <a:ext cx="1618021" cy="1618021"/>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cs typeface="+mn-cs"/>
            </a:rPr>
            <a:t>Le plan d’urgence pour la qualité d’accueil</a:t>
          </a:r>
        </a:p>
      </dsp:txBody>
      <dsp:txXfrm rot="5400000">
        <a:off x="2539486" y="1905752"/>
        <a:ext cx="1144114" cy="1144114"/>
      </dsp:txXfrm>
    </dsp:sp>
    <dsp:sp modelId="{C1F512A8-21D3-4DF0-9CC6-F1BA8779019F}">
      <dsp:nvSpPr>
        <dsp:cNvPr id="0" name=""/>
        <dsp:cNvSpPr/>
      </dsp:nvSpPr>
      <dsp:spPr>
        <a:xfrm>
          <a:off x="3441645" y="1532075"/>
          <a:ext cx="558647" cy="485780"/>
        </a:xfrm>
        <a:prstGeom prst="circular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1D4641-104C-4181-8BD1-DAF930E85081}">
      <dsp:nvSpPr>
        <dsp:cNvPr id="0" name=""/>
        <dsp:cNvSpPr/>
      </dsp:nvSpPr>
      <dsp:spPr>
        <a:xfrm rot="10800000">
          <a:off x="3441645" y="1718914"/>
          <a:ext cx="558647" cy="485780"/>
        </a:xfrm>
        <a:prstGeom prst="circular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C8BB9-42F2-41CF-9D9B-5E6E85F324F3}">
      <dsp:nvSpPr>
        <dsp:cNvPr id="0" name=""/>
        <dsp:cNvSpPr/>
      </dsp:nvSpPr>
      <dsp:spPr>
        <a:xfrm>
          <a:off x="2065579" y="212995"/>
          <a:ext cx="1618021" cy="1618021"/>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rPr>
            <a:t>Les taux et normes d’encadrement</a:t>
          </a:r>
        </a:p>
      </dsp:txBody>
      <dsp:txXfrm>
        <a:off x="2539486" y="686902"/>
        <a:ext cx="1144114" cy="1144114"/>
      </dsp:txXfrm>
    </dsp:sp>
    <dsp:sp modelId="{13B5018F-C5C4-46D7-9F0F-45892E1BA599}">
      <dsp:nvSpPr>
        <dsp:cNvPr id="0" name=""/>
        <dsp:cNvSpPr/>
      </dsp:nvSpPr>
      <dsp:spPr>
        <a:xfrm rot="5400000">
          <a:off x="3758336" y="212995"/>
          <a:ext cx="1618021" cy="1618021"/>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cs typeface="+mn-cs"/>
            </a:rPr>
            <a:t>La lutte contre les violences faites aux enfants</a:t>
          </a:r>
        </a:p>
      </dsp:txBody>
      <dsp:txXfrm rot="-5400000">
        <a:off x="3758336" y="686902"/>
        <a:ext cx="1144114" cy="1144114"/>
      </dsp:txXfrm>
    </dsp:sp>
    <dsp:sp modelId="{D4CD7404-A6EB-4683-99A5-EF27630B93F3}">
      <dsp:nvSpPr>
        <dsp:cNvPr id="0" name=""/>
        <dsp:cNvSpPr/>
      </dsp:nvSpPr>
      <dsp:spPr>
        <a:xfrm rot="10800000">
          <a:off x="3758336" y="1905752"/>
          <a:ext cx="1618021" cy="1618021"/>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cs typeface="+mn-cs"/>
            </a:rPr>
            <a:t>Les Mineurs non Accompagnés</a:t>
          </a:r>
        </a:p>
      </dsp:txBody>
      <dsp:txXfrm rot="10800000">
        <a:off x="3758336" y="1905752"/>
        <a:ext cx="1144114" cy="1144114"/>
      </dsp:txXfrm>
    </dsp:sp>
    <dsp:sp modelId="{4856C2B9-B828-4F45-B9E9-61F9417F0886}">
      <dsp:nvSpPr>
        <dsp:cNvPr id="0" name=""/>
        <dsp:cNvSpPr/>
      </dsp:nvSpPr>
      <dsp:spPr>
        <a:xfrm rot="16200000">
          <a:off x="2065579" y="1905752"/>
          <a:ext cx="1618021" cy="1618021"/>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cs typeface="+mn-cs"/>
            </a:rPr>
            <a:t>Les « jeunes majeurs »</a:t>
          </a:r>
        </a:p>
      </dsp:txBody>
      <dsp:txXfrm rot="5400000">
        <a:off x="2539486" y="1905752"/>
        <a:ext cx="1144114" cy="1144114"/>
      </dsp:txXfrm>
    </dsp:sp>
    <dsp:sp modelId="{C1F512A8-21D3-4DF0-9CC6-F1BA8779019F}">
      <dsp:nvSpPr>
        <dsp:cNvPr id="0" name=""/>
        <dsp:cNvSpPr/>
      </dsp:nvSpPr>
      <dsp:spPr>
        <a:xfrm>
          <a:off x="3441645" y="1532075"/>
          <a:ext cx="558647" cy="485780"/>
        </a:xfrm>
        <a:prstGeom prst="circular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1D4641-104C-4181-8BD1-DAF930E85081}">
      <dsp:nvSpPr>
        <dsp:cNvPr id="0" name=""/>
        <dsp:cNvSpPr/>
      </dsp:nvSpPr>
      <dsp:spPr>
        <a:xfrm rot="10800000">
          <a:off x="3441645" y="1718914"/>
          <a:ext cx="558647" cy="485780"/>
        </a:xfrm>
        <a:prstGeom prst="circular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CBAD3-C33F-4885-A8D3-48ED0413035C}">
      <dsp:nvSpPr>
        <dsp:cNvPr id="0" name=""/>
        <dsp:cNvSpPr/>
      </dsp:nvSpPr>
      <dsp:spPr>
        <a:xfrm rot="5400000">
          <a:off x="6539694" y="-2630036"/>
          <a:ext cx="1142663" cy="6692730"/>
        </a:xfrm>
        <a:prstGeom prst="round2SameRect">
          <a:avLst/>
        </a:prstGeom>
        <a:solidFill>
          <a:schemeClr val="bg1">
            <a:alpha val="90000"/>
          </a:schemeClr>
        </a:solidFill>
        <a:ln w="12700" cap="flat" cmpd="sng" algn="ctr">
          <a:solidFill>
            <a:srgbClr val="1F497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latin typeface="Verdana" panose="020B0604030504040204" pitchFamily="34" charset="0"/>
              <a:ea typeface="Verdana" panose="020B0604030504040204" pitchFamily="34" charset="0"/>
            </a:rPr>
            <a:t>Promotion et sensibilisation aux secteurs sanitaire et social</a:t>
          </a:r>
        </a:p>
        <a:p>
          <a:pPr marL="114300" lvl="1" indent="-114300" algn="l" defTabSz="622300">
            <a:lnSpc>
              <a:spcPct val="90000"/>
            </a:lnSpc>
            <a:spcBef>
              <a:spcPct val="0"/>
            </a:spcBef>
            <a:spcAft>
              <a:spcPct val="15000"/>
            </a:spcAft>
            <a:buChar char="•"/>
          </a:pPr>
          <a:r>
            <a:rPr lang="fr-FR" sz="1400" kern="1200" dirty="0">
              <a:latin typeface="Verdana" panose="020B0604030504040204" pitchFamily="34" charset="0"/>
              <a:ea typeface="Verdana" panose="020B0604030504040204" pitchFamily="34" charset="0"/>
            </a:rPr>
            <a:t>Amélioration de l’entrée en formation</a:t>
          </a:r>
        </a:p>
        <a:p>
          <a:pPr marL="114300" lvl="1" indent="-114300" algn="l" defTabSz="622300">
            <a:lnSpc>
              <a:spcPct val="90000"/>
            </a:lnSpc>
            <a:spcBef>
              <a:spcPct val="0"/>
            </a:spcBef>
            <a:spcAft>
              <a:spcPct val="15000"/>
            </a:spcAft>
            <a:buChar char="•"/>
          </a:pPr>
          <a:r>
            <a:rPr lang="fr-FR" sz="1400" kern="1200" dirty="0">
              <a:latin typeface="Verdana" panose="020B0604030504040204" pitchFamily="34" charset="0"/>
              <a:ea typeface="Verdana" panose="020B0604030504040204" pitchFamily="34" charset="0"/>
            </a:rPr>
            <a:t>Adaptation et clarification des critères de financement</a:t>
          </a:r>
        </a:p>
      </dsp:txBody>
      <dsp:txXfrm rot="-5400000">
        <a:off x="3764661" y="200777"/>
        <a:ext cx="6636950" cy="1031103"/>
      </dsp:txXfrm>
    </dsp:sp>
    <dsp:sp modelId="{2AF1E337-FDB4-4FF2-BFF7-6A6F7CCE2C98}">
      <dsp:nvSpPr>
        <dsp:cNvPr id="0" name=""/>
        <dsp:cNvSpPr/>
      </dsp:nvSpPr>
      <dsp:spPr>
        <a:xfrm>
          <a:off x="0" y="2164"/>
          <a:ext cx="3764661" cy="1428329"/>
        </a:xfrm>
        <a:prstGeom prst="roundRect">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Verdana" panose="020B0604030504040204" pitchFamily="34" charset="0"/>
              <a:ea typeface="Verdana" panose="020B0604030504040204" pitchFamily="34" charset="0"/>
            </a:rPr>
            <a:t>Consolider l’orientation et améliorer l’entrée en formation</a:t>
          </a:r>
          <a:endParaRPr lang="fr-FR" sz="1400" b="1" kern="1200" dirty="0">
            <a:solidFill>
              <a:schemeClr val="bg1"/>
            </a:solidFill>
            <a:latin typeface="Verdana" panose="020B0604030504040204" pitchFamily="34" charset="0"/>
            <a:ea typeface="Verdana" panose="020B0604030504040204" pitchFamily="34" charset="0"/>
          </a:endParaRPr>
        </a:p>
      </dsp:txBody>
      <dsp:txXfrm>
        <a:off x="69725" y="71889"/>
        <a:ext cx="3625211" cy="1288879"/>
      </dsp:txXfrm>
    </dsp:sp>
    <dsp:sp modelId="{8368EB9C-C785-40EC-ABE9-AA85840ABCCB}">
      <dsp:nvSpPr>
        <dsp:cNvPr id="0" name=""/>
        <dsp:cNvSpPr/>
      </dsp:nvSpPr>
      <dsp:spPr>
        <a:xfrm rot="5400000">
          <a:off x="6539694" y="-1130290"/>
          <a:ext cx="1142663" cy="6692730"/>
        </a:xfrm>
        <a:prstGeom prst="round2SameRect">
          <a:avLst/>
        </a:prstGeom>
        <a:noFill/>
        <a:ln w="12700" cap="flat" cmpd="sng" algn="ctr">
          <a:solidFill>
            <a:srgbClr val="1F497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latin typeface="Verdana" panose="020B0604030504040204" pitchFamily="34" charset="0"/>
              <a:ea typeface="Verdana" panose="020B0604030504040204" pitchFamily="34" charset="0"/>
            </a:rPr>
            <a:t>Amélioration des conditions de vie et d’études</a:t>
          </a:r>
        </a:p>
        <a:p>
          <a:pPr marL="114300" lvl="1" indent="-114300" algn="l" defTabSz="622300">
            <a:lnSpc>
              <a:spcPct val="90000"/>
            </a:lnSpc>
            <a:spcBef>
              <a:spcPct val="0"/>
            </a:spcBef>
            <a:spcAft>
              <a:spcPct val="15000"/>
            </a:spcAft>
            <a:buChar char="•"/>
          </a:pPr>
          <a:r>
            <a:rPr lang="fr-FR" sz="1400" kern="1200" dirty="0">
              <a:latin typeface="Verdana" panose="020B0604030504040204" pitchFamily="34" charset="0"/>
              <a:ea typeface="Verdana" panose="020B0604030504040204" pitchFamily="34" charset="0"/>
            </a:rPr>
            <a:t>Soutien aux opérateurs de formation pour améliorer la réussite des parcours</a:t>
          </a:r>
        </a:p>
      </dsp:txBody>
      <dsp:txXfrm rot="-5400000">
        <a:off x="3764661" y="1700523"/>
        <a:ext cx="6636950" cy="1031103"/>
      </dsp:txXfrm>
    </dsp:sp>
    <dsp:sp modelId="{D2B6E54A-400C-4B62-8EFE-EFAB0DB12FED}">
      <dsp:nvSpPr>
        <dsp:cNvPr id="0" name=""/>
        <dsp:cNvSpPr/>
      </dsp:nvSpPr>
      <dsp:spPr>
        <a:xfrm>
          <a:off x="0" y="1501909"/>
          <a:ext cx="3764661" cy="1428329"/>
        </a:xfrm>
        <a:prstGeom prst="roundRect">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Verdana" panose="020B0604030504040204" pitchFamily="34" charset="0"/>
              <a:ea typeface="Verdana" panose="020B0604030504040204" pitchFamily="34" charset="0"/>
            </a:rPr>
            <a:t>Améliorer les conditions de vie et d’études et assurer un soutien constant aux opérateurs de formation pour améliorer la réussite des parcoures</a:t>
          </a:r>
          <a:endParaRPr lang="fr-FR" sz="1400" b="1" kern="1200" baseline="0" dirty="0">
            <a:solidFill>
              <a:schemeClr val="bg1"/>
            </a:solidFill>
            <a:effectLst/>
            <a:latin typeface="Verdana" panose="020B0604030504040204" pitchFamily="34" charset="0"/>
            <a:ea typeface="Verdana" panose="020B0604030504040204" pitchFamily="34" charset="0"/>
            <a:cs typeface="+mn-cs"/>
          </a:endParaRPr>
        </a:p>
      </dsp:txBody>
      <dsp:txXfrm>
        <a:off x="69725" y="1571634"/>
        <a:ext cx="3625211" cy="1288879"/>
      </dsp:txXfrm>
    </dsp:sp>
    <dsp:sp modelId="{3359951A-607C-46B7-A7EF-96EDA27FF81D}">
      <dsp:nvSpPr>
        <dsp:cNvPr id="0" name=""/>
        <dsp:cNvSpPr/>
      </dsp:nvSpPr>
      <dsp:spPr>
        <a:xfrm rot="5400000">
          <a:off x="6539694" y="369454"/>
          <a:ext cx="1142663" cy="6692730"/>
        </a:xfrm>
        <a:prstGeom prst="round2SameRect">
          <a:avLst/>
        </a:prstGeom>
        <a:noFill/>
        <a:ln w="12700" cap="flat" cmpd="sng" algn="ctr">
          <a:solidFill>
            <a:srgbClr val="1F497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latin typeface="Verdana" panose="020B0604030504040204" pitchFamily="34" charset="0"/>
              <a:ea typeface="Verdana" panose="020B0604030504040204" pitchFamily="34" charset="0"/>
            </a:rPr>
            <a:t>Pilotage de la cadre des formations</a:t>
          </a:r>
        </a:p>
        <a:p>
          <a:pPr marL="114300" lvl="1" indent="-114300" algn="l" defTabSz="622300">
            <a:lnSpc>
              <a:spcPct val="90000"/>
            </a:lnSpc>
            <a:spcBef>
              <a:spcPct val="0"/>
            </a:spcBef>
            <a:spcAft>
              <a:spcPct val="15000"/>
            </a:spcAft>
            <a:buChar char="•"/>
          </a:pPr>
          <a:r>
            <a:rPr lang="fr-FR" sz="1400" kern="1200" dirty="0">
              <a:latin typeface="Verdana" panose="020B0604030504040204" pitchFamily="34" charset="0"/>
              <a:ea typeface="Verdana" panose="020B0604030504040204" pitchFamily="34" charset="0"/>
            </a:rPr>
            <a:t>Observatoire régional de la formation et de l’emploi</a:t>
          </a:r>
        </a:p>
      </dsp:txBody>
      <dsp:txXfrm rot="-5400000">
        <a:off x="3764661" y="3200267"/>
        <a:ext cx="6636950" cy="1031103"/>
      </dsp:txXfrm>
    </dsp:sp>
    <dsp:sp modelId="{6EF4A641-977E-4A54-A11E-EF7E8B73960E}">
      <dsp:nvSpPr>
        <dsp:cNvPr id="0" name=""/>
        <dsp:cNvSpPr/>
      </dsp:nvSpPr>
      <dsp:spPr>
        <a:xfrm>
          <a:off x="0" y="3001655"/>
          <a:ext cx="3764661" cy="1428329"/>
        </a:xfrm>
        <a:prstGeom prst="roundRect">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Verdana" panose="020B0604030504040204" pitchFamily="34" charset="0"/>
              <a:ea typeface="Verdana" panose="020B0604030504040204" pitchFamily="34" charset="0"/>
            </a:rPr>
            <a:t>Diplômer plus pour répondre aux besoins en emploi</a:t>
          </a:r>
          <a:endParaRPr lang="fr-FR" sz="1400" b="1" kern="1200" baseline="0" dirty="0">
            <a:solidFill>
              <a:schemeClr val="bg1"/>
            </a:solidFill>
            <a:effectLst/>
            <a:latin typeface="Verdana" panose="020B0604030504040204" pitchFamily="34" charset="0"/>
            <a:ea typeface="Verdana" panose="020B0604030504040204" pitchFamily="34" charset="0"/>
            <a:cs typeface="+mn-cs"/>
          </a:endParaRPr>
        </a:p>
      </dsp:txBody>
      <dsp:txXfrm>
        <a:off x="69725" y="3071380"/>
        <a:ext cx="3625211" cy="1288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CBAD3-C33F-4885-A8D3-48ED0413035C}">
      <dsp:nvSpPr>
        <dsp:cNvPr id="0" name=""/>
        <dsp:cNvSpPr/>
      </dsp:nvSpPr>
      <dsp:spPr>
        <a:xfrm rot="5400000">
          <a:off x="6770391" y="-2918624"/>
          <a:ext cx="681269" cy="6692730"/>
        </a:xfrm>
        <a:prstGeom prst="round2SameRect">
          <a:avLst/>
        </a:prstGeom>
        <a:solidFill>
          <a:schemeClr val="bg1">
            <a:alpha val="90000"/>
          </a:schemeClr>
        </a:solidFill>
        <a:ln w="12700" cap="flat" cmpd="sng" algn="ctr">
          <a:solidFill>
            <a:srgbClr val="1F497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latin typeface="Verdana" panose="020B0604030504040204" pitchFamily="34" charset="0"/>
              <a:ea typeface="Verdana" panose="020B0604030504040204" pitchFamily="34" charset="0"/>
            </a:rPr>
            <a:t>Observatoire Régional des RH en santé</a:t>
          </a:r>
        </a:p>
      </dsp:txBody>
      <dsp:txXfrm rot="-5400000">
        <a:off x="3764661" y="120363"/>
        <a:ext cx="6659473" cy="614755"/>
      </dsp:txXfrm>
    </dsp:sp>
    <dsp:sp modelId="{2AF1E337-FDB4-4FF2-BFF7-6A6F7CCE2C98}">
      <dsp:nvSpPr>
        <dsp:cNvPr id="0" name=""/>
        <dsp:cNvSpPr/>
      </dsp:nvSpPr>
      <dsp:spPr>
        <a:xfrm>
          <a:off x="0" y="1947"/>
          <a:ext cx="3764661" cy="851587"/>
        </a:xfrm>
        <a:prstGeom prst="roundRect">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b="1" kern="1200" baseline="0" dirty="0">
              <a:solidFill>
                <a:schemeClr val="bg1"/>
              </a:solidFill>
              <a:effectLst/>
              <a:latin typeface="Verdana" panose="020B0604030504040204" pitchFamily="34" charset="0"/>
              <a:ea typeface="Verdana" panose="020B0604030504040204" pitchFamily="34" charset="0"/>
              <a:cs typeface="+mn-cs"/>
            </a:rPr>
            <a:t>Connaître et anticiper les tensions en RH</a:t>
          </a:r>
          <a:endParaRPr lang="fr-FR" sz="1400" b="1" kern="1200" dirty="0">
            <a:solidFill>
              <a:schemeClr val="bg1"/>
            </a:solidFill>
            <a:latin typeface="Verdana" panose="020B0604030504040204" pitchFamily="34" charset="0"/>
            <a:ea typeface="Verdana" panose="020B0604030504040204" pitchFamily="34" charset="0"/>
          </a:endParaRPr>
        </a:p>
      </dsp:txBody>
      <dsp:txXfrm>
        <a:off x="41571" y="43518"/>
        <a:ext cx="3681519" cy="768445"/>
      </dsp:txXfrm>
    </dsp:sp>
    <dsp:sp modelId="{8368EB9C-C785-40EC-ABE9-AA85840ABCCB}">
      <dsp:nvSpPr>
        <dsp:cNvPr id="0" name=""/>
        <dsp:cNvSpPr/>
      </dsp:nvSpPr>
      <dsp:spPr>
        <a:xfrm rot="5400000">
          <a:off x="6770391" y="-2024457"/>
          <a:ext cx="681269" cy="6692730"/>
        </a:xfrm>
        <a:prstGeom prst="round2SameRect">
          <a:avLst/>
        </a:prstGeom>
        <a:noFill/>
        <a:ln w="12700" cap="flat" cmpd="sng" algn="ctr">
          <a:solidFill>
            <a:srgbClr val="1F497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latin typeface="Verdana" panose="020B0604030504040204" pitchFamily="34" charset="0"/>
              <a:ea typeface="Verdana" panose="020B0604030504040204" pitchFamily="34" charset="0"/>
            </a:rPr>
            <a:t>Actions de valorisation et de sensibilisation aux métiers</a:t>
          </a:r>
        </a:p>
        <a:p>
          <a:pPr marL="114300" lvl="1" indent="-114300" algn="l" defTabSz="622300">
            <a:lnSpc>
              <a:spcPct val="90000"/>
            </a:lnSpc>
            <a:spcBef>
              <a:spcPct val="0"/>
            </a:spcBef>
            <a:spcAft>
              <a:spcPct val="15000"/>
            </a:spcAft>
            <a:buChar char="•"/>
          </a:pPr>
          <a:r>
            <a:rPr lang="fr-FR" sz="1400" kern="1200" dirty="0">
              <a:latin typeface="Verdana" panose="020B0604030504040204" pitchFamily="34" charset="0"/>
              <a:ea typeface="Verdana" panose="020B0604030504040204" pitchFamily="34" charset="0"/>
            </a:rPr>
            <a:t>Accompagnement des étudiants en santé </a:t>
          </a:r>
        </a:p>
      </dsp:txBody>
      <dsp:txXfrm rot="-5400000">
        <a:off x="3764661" y="1014530"/>
        <a:ext cx="6659473" cy="614755"/>
      </dsp:txXfrm>
    </dsp:sp>
    <dsp:sp modelId="{D2B6E54A-400C-4B62-8EFE-EFAB0DB12FED}">
      <dsp:nvSpPr>
        <dsp:cNvPr id="0" name=""/>
        <dsp:cNvSpPr/>
      </dsp:nvSpPr>
      <dsp:spPr>
        <a:xfrm>
          <a:off x="0" y="896114"/>
          <a:ext cx="3764661" cy="851587"/>
        </a:xfrm>
        <a:prstGeom prst="roundRect">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b="1" kern="1200" baseline="0" dirty="0">
              <a:solidFill>
                <a:schemeClr val="bg1"/>
              </a:solidFill>
              <a:effectLst/>
              <a:latin typeface="Verdana" panose="020B0604030504040204" pitchFamily="34" charset="0"/>
              <a:ea typeface="Verdana" panose="020B0604030504040204" pitchFamily="34" charset="0"/>
              <a:cs typeface="+mn-cs"/>
            </a:rPr>
            <a:t>Renforcer l’attractivité des secteurs SMS et accompagner le début de l’activité professionnelle</a:t>
          </a:r>
        </a:p>
      </dsp:txBody>
      <dsp:txXfrm>
        <a:off x="41571" y="937685"/>
        <a:ext cx="3681519" cy="768445"/>
      </dsp:txXfrm>
    </dsp:sp>
    <dsp:sp modelId="{3359951A-607C-46B7-A7EF-96EDA27FF81D}">
      <dsp:nvSpPr>
        <dsp:cNvPr id="0" name=""/>
        <dsp:cNvSpPr/>
      </dsp:nvSpPr>
      <dsp:spPr>
        <a:xfrm rot="5400000">
          <a:off x="6770391" y="-1130290"/>
          <a:ext cx="681269" cy="6692730"/>
        </a:xfrm>
        <a:prstGeom prst="round2SameRect">
          <a:avLst/>
        </a:prstGeom>
        <a:noFill/>
        <a:ln w="12700" cap="flat" cmpd="sng" algn="ctr">
          <a:solidFill>
            <a:srgbClr val="1F497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latin typeface="Verdana" panose="020B0604030504040204" pitchFamily="34" charset="0"/>
              <a:ea typeface="Verdana" panose="020B0604030504040204" pitchFamily="34" charset="0"/>
            </a:rPr>
            <a:t>Formations des étudiants en santé et des internes</a:t>
          </a:r>
        </a:p>
        <a:p>
          <a:pPr marL="114300" lvl="1" indent="-114300" algn="l" defTabSz="622300">
            <a:lnSpc>
              <a:spcPct val="90000"/>
            </a:lnSpc>
            <a:spcBef>
              <a:spcPct val="0"/>
            </a:spcBef>
            <a:spcAft>
              <a:spcPct val="15000"/>
            </a:spcAft>
            <a:buChar char="•"/>
          </a:pPr>
          <a:r>
            <a:rPr lang="fr-FR" sz="1400" kern="1200" dirty="0">
              <a:latin typeface="Verdana" panose="020B0604030504040204" pitchFamily="34" charset="0"/>
              <a:ea typeface="Verdana" panose="020B0604030504040204" pitchFamily="34" charset="0"/>
            </a:rPr>
            <a:t>Accompagnement de la mobilité des professionnels </a:t>
          </a:r>
        </a:p>
      </dsp:txBody>
      <dsp:txXfrm rot="-5400000">
        <a:off x="3764661" y="1908697"/>
        <a:ext cx="6659473" cy="614755"/>
      </dsp:txXfrm>
    </dsp:sp>
    <dsp:sp modelId="{6EF4A641-977E-4A54-A11E-EF7E8B73960E}">
      <dsp:nvSpPr>
        <dsp:cNvPr id="0" name=""/>
        <dsp:cNvSpPr/>
      </dsp:nvSpPr>
      <dsp:spPr>
        <a:xfrm>
          <a:off x="0" y="1790280"/>
          <a:ext cx="3764661" cy="851587"/>
        </a:xfrm>
        <a:prstGeom prst="roundRect">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b="1" kern="1200" baseline="0" dirty="0">
              <a:solidFill>
                <a:schemeClr val="bg1"/>
              </a:solidFill>
              <a:effectLst/>
              <a:latin typeface="Verdana" panose="020B0604030504040204" pitchFamily="34" charset="0"/>
              <a:ea typeface="Verdana" panose="020B0604030504040204" pitchFamily="34" charset="0"/>
              <a:cs typeface="+mn-cs"/>
            </a:rPr>
            <a:t>Former, diversifier les parcours professionnels et dynamiser les carrières</a:t>
          </a:r>
        </a:p>
      </dsp:txBody>
      <dsp:txXfrm>
        <a:off x="41571" y="1831851"/>
        <a:ext cx="3681519" cy="768445"/>
      </dsp:txXfrm>
    </dsp:sp>
    <dsp:sp modelId="{8ACFDA86-0E21-4B2F-AF59-FAB5B0619281}">
      <dsp:nvSpPr>
        <dsp:cNvPr id="0" name=""/>
        <dsp:cNvSpPr/>
      </dsp:nvSpPr>
      <dsp:spPr>
        <a:xfrm rot="5400000">
          <a:off x="6728309" y="-252147"/>
          <a:ext cx="765433" cy="6692730"/>
        </a:xfrm>
        <a:prstGeom prst="round2SameRect">
          <a:avLst/>
        </a:prstGeom>
        <a:solidFill>
          <a:schemeClr val="bg1"/>
        </a:solidFill>
        <a:ln w="12700" cap="flat" cmpd="sng" algn="ctr">
          <a:solidFill>
            <a:srgbClr val="1F497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latin typeface="Verdana" panose="020B0604030504040204" pitchFamily="34" charset="0"/>
              <a:ea typeface="Verdana" panose="020B0604030504040204" pitchFamily="34" charset="0"/>
            </a:rPr>
            <a:t>Prévention des risques professionnels et des risques psycho-sociaux</a:t>
          </a:r>
          <a:endParaRPr lang="fr-FR" sz="1400" b="1" kern="1200" baseline="0" dirty="0">
            <a:solidFill>
              <a:schemeClr val="bg1"/>
            </a:solidFill>
            <a:effectLst/>
            <a:latin typeface="Verdana" panose="020B0604030504040204" pitchFamily="34" charset="0"/>
            <a:ea typeface="Verdana" panose="020B0604030504040204" pitchFamily="34" charset="0"/>
            <a:cs typeface="+mn-cs"/>
          </a:endParaRPr>
        </a:p>
        <a:p>
          <a:pPr marL="114300" lvl="1" indent="-114300" algn="l" defTabSz="622300">
            <a:lnSpc>
              <a:spcPct val="90000"/>
            </a:lnSpc>
            <a:spcBef>
              <a:spcPct val="0"/>
            </a:spcBef>
            <a:spcAft>
              <a:spcPct val="15000"/>
            </a:spcAft>
            <a:buChar char="•"/>
          </a:pPr>
          <a:r>
            <a:rPr lang="fr-FR" sz="1400" kern="1200" dirty="0">
              <a:latin typeface="Verdana" panose="020B0604030504040204" pitchFamily="34" charset="0"/>
              <a:ea typeface="Verdana" panose="020B0604030504040204" pitchFamily="34" charset="0"/>
            </a:rPr>
            <a:t>QVCT</a:t>
          </a:r>
        </a:p>
      </dsp:txBody>
      <dsp:txXfrm rot="-5400000">
        <a:off x="3764661" y="2748866"/>
        <a:ext cx="6655365" cy="690703"/>
      </dsp:txXfrm>
    </dsp:sp>
    <dsp:sp modelId="{62EC6817-E1C0-432B-9576-8D7B747AFCEF}">
      <dsp:nvSpPr>
        <dsp:cNvPr id="0" name=""/>
        <dsp:cNvSpPr/>
      </dsp:nvSpPr>
      <dsp:spPr>
        <a:xfrm>
          <a:off x="0" y="2684447"/>
          <a:ext cx="3764661" cy="851587"/>
        </a:xfrm>
        <a:prstGeom prst="roundRect">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b="1" kern="1200" baseline="0" dirty="0">
              <a:solidFill>
                <a:schemeClr val="bg1"/>
              </a:solidFill>
              <a:effectLst/>
              <a:latin typeface="Verdana" panose="020B0604030504040204" pitchFamily="34" charset="0"/>
              <a:ea typeface="Verdana" panose="020B0604030504040204" pitchFamily="34" charset="0"/>
              <a:cs typeface="+mn-cs"/>
            </a:rPr>
            <a:t>Soutenir l’engagement des professionnels de santé</a:t>
          </a:r>
        </a:p>
      </dsp:txBody>
      <dsp:txXfrm>
        <a:off x="41571" y="2726018"/>
        <a:ext cx="3681519" cy="768445"/>
      </dsp:txXfrm>
    </dsp:sp>
    <dsp:sp modelId="{ABF646BD-535D-4EDE-9245-94105853F727}">
      <dsp:nvSpPr>
        <dsp:cNvPr id="0" name=""/>
        <dsp:cNvSpPr/>
      </dsp:nvSpPr>
      <dsp:spPr>
        <a:xfrm rot="5400000">
          <a:off x="6770391" y="658042"/>
          <a:ext cx="681269" cy="6692730"/>
        </a:xfrm>
        <a:prstGeom prst="round2SameRect">
          <a:avLst/>
        </a:prstGeom>
        <a:noFill/>
        <a:ln w="12700" cap="flat" cmpd="sng" algn="ctr">
          <a:solidFill>
            <a:srgbClr val="1F497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0" kern="1200" baseline="0" dirty="0">
              <a:solidFill>
                <a:schemeClr val="tx1"/>
              </a:solidFill>
              <a:effectLst/>
              <a:latin typeface="Verdana" panose="020B0604030504040204" pitchFamily="34" charset="0"/>
              <a:ea typeface="Verdana" panose="020B0604030504040204" pitchFamily="34" charset="0"/>
              <a:cs typeface="+mn-cs"/>
            </a:rPr>
            <a:t>Constitution d’un vivier</a:t>
          </a:r>
          <a:endParaRPr lang="fr-FR" sz="1400" b="1" kern="1200" baseline="0" dirty="0">
            <a:solidFill>
              <a:schemeClr val="tx1"/>
            </a:solidFill>
            <a:effectLst/>
            <a:latin typeface="Verdana" panose="020B0604030504040204" pitchFamily="34" charset="0"/>
            <a:ea typeface="Verdana" panose="020B0604030504040204" pitchFamily="34" charset="0"/>
            <a:cs typeface="+mn-cs"/>
          </a:endParaRPr>
        </a:p>
        <a:p>
          <a:pPr marL="114300" lvl="1" indent="-114300" algn="l" defTabSz="622300">
            <a:lnSpc>
              <a:spcPct val="90000"/>
            </a:lnSpc>
            <a:spcBef>
              <a:spcPct val="0"/>
            </a:spcBef>
            <a:spcAft>
              <a:spcPct val="15000"/>
            </a:spcAft>
            <a:buChar char="•"/>
          </a:pPr>
          <a:r>
            <a:rPr lang="fr-FR" sz="1400" b="0" kern="1200" baseline="0" dirty="0">
              <a:solidFill>
                <a:schemeClr val="tx1"/>
              </a:solidFill>
              <a:effectLst/>
              <a:latin typeface="Verdana" panose="020B0604030504040204" pitchFamily="34" charset="0"/>
              <a:ea typeface="Verdana" panose="020B0604030504040204" pitchFamily="34" charset="0"/>
              <a:cs typeface="+mn-cs"/>
            </a:rPr>
            <a:t>Communication adapté aux acteurs et aux usagés</a:t>
          </a:r>
        </a:p>
      </dsp:txBody>
      <dsp:txXfrm rot="-5400000">
        <a:off x="3764661" y="3697030"/>
        <a:ext cx="6659473" cy="614755"/>
      </dsp:txXfrm>
    </dsp:sp>
    <dsp:sp modelId="{E64C8B63-E140-449C-AF3F-B7AC46F624AE}">
      <dsp:nvSpPr>
        <dsp:cNvPr id="0" name=""/>
        <dsp:cNvSpPr/>
      </dsp:nvSpPr>
      <dsp:spPr>
        <a:xfrm>
          <a:off x="0" y="3578614"/>
          <a:ext cx="3764661" cy="851587"/>
        </a:xfrm>
        <a:prstGeom prst="roundRect">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b="1" kern="1200" baseline="0" dirty="0">
              <a:solidFill>
                <a:schemeClr val="bg1"/>
              </a:solidFill>
              <a:effectLst/>
              <a:latin typeface="Verdana" panose="020B0604030504040204" pitchFamily="34" charset="0"/>
              <a:ea typeface="Verdana" panose="020B0604030504040204" pitchFamily="34" charset="0"/>
              <a:cs typeface="+mn-cs"/>
            </a:rPr>
            <a:t>Disposer de leviers opérationnels efficaces pouvant être actionnés en période de tensions RH</a:t>
          </a:r>
        </a:p>
      </dsp:txBody>
      <dsp:txXfrm>
        <a:off x="41571" y="3620185"/>
        <a:ext cx="3681519" cy="76844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93790-F57C-4C0D-906F-7493679D4733}" type="datetimeFigureOut">
              <a:rPr lang="fr-FR" smtClean="0"/>
              <a:t>29/11/2023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D08F5-D092-49EC-9D57-EBE919E5E7A6}" type="slidenum">
              <a:rPr lang="fr-FR" smtClean="0"/>
              <a:t>‹N°›</a:t>
            </a:fld>
            <a:endParaRPr lang="fr-FR"/>
          </a:p>
        </p:txBody>
      </p:sp>
    </p:spTree>
    <p:extLst>
      <p:ext uri="{BB962C8B-B14F-4D97-AF65-F5344CB8AC3E}">
        <p14:creationId xmlns:p14="http://schemas.microsoft.com/office/powerpoint/2010/main" val="184865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vie-publique.fr/loi/291211-plfss-2024-projet-de-loi-de-financement-de-la-securite-social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2</a:t>
            </a:fld>
            <a:endParaRPr lang="fr-FR"/>
          </a:p>
        </p:txBody>
      </p:sp>
    </p:spTree>
    <p:extLst>
      <p:ext uri="{BB962C8B-B14F-4D97-AF65-F5344CB8AC3E}">
        <p14:creationId xmlns:p14="http://schemas.microsoft.com/office/powerpoint/2010/main" val="359683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12</a:t>
            </a:fld>
            <a:endParaRPr lang="fr-FR"/>
          </a:p>
        </p:txBody>
      </p:sp>
    </p:spTree>
    <p:extLst>
      <p:ext uri="{BB962C8B-B14F-4D97-AF65-F5344CB8AC3E}">
        <p14:creationId xmlns:p14="http://schemas.microsoft.com/office/powerpoint/2010/main" val="293098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13</a:t>
            </a:fld>
            <a:endParaRPr lang="fr-FR"/>
          </a:p>
        </p:txBody>
      </p:sp>
    </p:spTree>
    <p:extLst>
      <p:ext uri="{BB962C8B-B14F-4D97-AF65-F5344CB8AC3E}">
        <p14:creationId xmlns:p14="http://schemas.microsoft.com/office/powerpoint/2010/main" val="388905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14</a:t>
            </a:fld>
            <a:endParaRPr lang="fr-FR"/>
          </a:p>
        </p:txBody>
      </p:sp>
    </p:spTree>
    <p:extLst>
      <p:ext uri="{BB962C8B-B14F-4D97-AF65-F5344CB8AC3E}">
        <p14:creationId xmlns:p14="http://schemas.microsoft.com/office/powerpoint/2010/main" val="1725823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a:hlinkClick r:id="rId3"/>
              </a:rPr>
              <a:t>PLFSS 2024 projet de loi de financement de la sécurité sociale | vie-publique.fr</a:t>
            </a: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15</a:t>
            </a:fld>
            <a:endParaRPr lang="fr-FR"/>
          </a:p>
        </p:txBody>
      </p:sp>
    </p:spTree>
    <p:extLst>
      <p:ext uri="{BB962C8B-B14F-4D97-AF65-F5344CB8AC3E}">
        <p14:creationId xmlns:p14="http://schemas.microsoft.com/office/powerpoint/2010/main" val="2212380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16</a:t>
            </a:fld>
            <a:endParaRPr lang="fr-FR"/>
          </a:p>
        </p:txBody>
      </p:sp>
    </p:spTree>
    <p:extLst>
      <p:ext uri="{BB962C8B-B14F-4D97-AF65-F5344CB8AC3E}">
        <p14:creationId xmlns:p14="http://schemas.microsoft.com/office/powerpoint/2010/main" val="1983331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17</a:t>
            </a:fld>
            <a:endParaRPr lang="fr-FR"/>
          </a:p>
        </p:txBody>
      </p:sp>
    </p:spTree>
    <p:extLst>
      <p:ext uri="{BB962C8B-B14F-4D97-AF65-F5344CB8AC3E}">
        <p14:creationId xmlns:p14="http://schemas.microsoft.com/office/powerpoint/2010/main" val="413935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18</a:t>
            </a:fld>
            <a:endParaRPr lang="fr-FR"/>
          </a:p>
        </p:txBody>
      </p:sp>
    </p:spTree>
    <p:extLst>
      <p:ext uri="{BB962C8B-B14F-4D97-AF65-F5344CB8AC3E}">
        <p14:creationId xmlns:p14="http://schemas.microsoft.com/office/powerpoint/2010/main" val="1540066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20</a:t>
            </a:fld>
            <a:endParaRPr lang="fr-FR"/>
          </a:p>
        </p:txBody>
      </p:sp>
    </p:spTree>
    <p:extLst>
      <p:ext uri="{BB962C8B-B14F-4D97-AF65-F5344CB8AC3E}">
        <p14:creationId xmlns:p14="http://schemas.microsoft.com/office/powerpoint/2010/main" val="992833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21</a:t>
            </a:fld>
            <a:endParaRPr lang="fr-FR"/>
          </a:p>
        </p:txBody>
      </p:sp>
    </p:spTree>
    <p:extLst>
      <p:ext uri="{BB962C8B-B14F-4D97-AF65-F5344CB8AC3E}">
        <p14:creationId xmlns:p14="http://schemas.microsoft.com/office/powerpoint/2010/main" val="3282091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22</a:t>
            </a:fld>
            <a:endParaRPr lang="fr-FR"/>
          </a:p>
        </p:txBody>
      </p:sp>
    </p:spTree>
    <p:extLst>
      <p:ext uri="{BB962C8B-B14F-4D97-AF65-F5344CB8AC3E}">
        <p14:creationId xmlns:p14="http://schemas.microsoft.com/office/powerpoint/2010/main" val="263536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3</a:t>
            </a:fld>
            <a:endParaRPr lang="fr-FR"/>
          </a:p>
        </p:txBody>
      </p:sp>
    </p:spTree>
    <p:extLst>
      <p:ext uri="{BB962C8B-B14F-4D97-AF65-F5344CB8AC3E}">
        <p14:creationId xmlns:p14="http://schemas.microsoft.com/office/powerpoint/2010/main" val="2017194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23</a:t>
            </a:fld>
            <a:endParaRPr lang="fr-FR"/>
          </a:p>
        </p:txBody>
      </p:sp>
    </p:spTree>
    <p:extLst>
      <p:ext uri="{BB962C8B-B14F-4D97-AF65-F5344CB8AC3E}">
        <p14:creationId xmlns:p14="http://schemas.microsoft.com/office/powerpoint/2010/main" val="1449398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24</a:t>
            </a:fld>
            <a:endParaRPr lang="fr-FR"/>
          </a:p>
        </p:txBody>
      </p:sp>
    </p:spTree>
    <p:extLst>
      <p:ext uri="{BB962C8B-B14F-4D97-AF65-F5344CB8AC3E}">
        <p14:creationId xmlns:p14="http://schemas.microsoft.com/office/powerpoint/2010/main" val="1329906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25</a:t>
            </a:fld>
            <a:endParaRPr lang="fr-FR"/>
          </a:p>
        </p:txBody>
      </p:sp>
    </p:spTree>
    <p:extLst>
      <p:ext uri="{BB962C8B-B14F-4D97-AF65-F5344CB8AC3E}">
        <p14:creationId xmlns:p14="http://schemas.microsoft.com/office/powerpoint/2010/main" val="1515437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26</a:t>
            </a:fld>
            <a:endParaRPr lang="fr-FR"/>
          </a:p>
        </p:txBody>
      </p:sp>
    </p:spTree>
    <p:extLst>
      <p:ext uri="{BB962C8B-B14F-4D97-AF65-F5344CB8AC3E}">
        <p14:creationId xmlns:p14="http://schemas.microsoft.com/office/powerpoint/2010/main" val="3143210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27</a:t>
            </a:fld>
            <a:endParaRPr lang="fr-FR"/>
          </a:p>
        </p:txBody>
      </p:sp>
    </p:spTree>
    <p:extLst>
      <p:ext uri="{BB962C8B-B14F-4D97-AF65-F5344CB8AC3E}">
        <p14:creationId xmlns:p14="http://schemas.microsoft.com/office/powerpoint/2010/main" val="250789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28</a:t>
            </a:fld>
            <a:endParaRPr lang="fr-FR"/>
          </a:p>
        </p:txBody>
      </p:sp>
    </p:spTree>
    <p:extLst>
      <p:ext uri="{BB962C8B-B14F-4D97-AF65-F5344CB8AC3E}">
        <p14:creationId xmlns:p14="http://schemas.microsoft.com/office/powerpoint/2010/main" val="2516895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29</a:t>
            </a:fld>
            <a:endParaRPr lang="fr-FR"/>
          </a:p>
        </p:txBody>
      </p:sp>
    </p:spTree>
    <p:extLst>
      <p:ext uri="{BB962C8B-B14F-4D97-AF65-F5344CB8AC3E}">
        <p14:creationId xmlns:p14="http://schemas.microsoft.com/office/powerpoint/2010/main" val="1456154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30</a:t>
            </a:fld>
            <a:endParaRPr lang="fr-FR"/>
          </a:p>
        </p:txBody>
      </p:sp>
    </p:spTree>
    <p:extLst>
      <p:ext uri="{BB962C8B-B14F-4D97-AF65-F5344CB8AC3E}">
        <p14:creationId xmlns:p14="http://schemas.microsoft.com/office/powerpoint/2010/main" val="1817095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31</a:t>
            </a:fld>
            <a:endParaRPr lang="fr-FR"/>
          </a:p>
        </p:txBody>
      </p:sp>
    </p:spTree>
    <p:extLst>
      <p:ext uri="{BB962C8B-B14F-4D97-AF65-F5344CB8AC3E}">
        <p14:creationId xmlns:p14="http://schemas.microsoft.com/office/powerpoint/2010/main" val="3382196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32</a:t>
            </a:fld>
            <a:endParaRPr lang="fr-FR"/>
          </a:p>
        </p:txBody>
      </p:sp>
    </p:spTree>
    <p:extLst>
      <p:ext uri="{BB962C8B-B14F-4D97-AF65-F5344CB8AC3E}">
        <p14:creationId xmlns:p14="http://schemas.microsoft.com/office/powerpoint/2010/main" val="47222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4</a:t>
            </a:fld>
            <a:endParaRPr lang="fr-FR"/>
          </a:p>
        </p:txBody>
      </p:sp>
    </p:spTree>
    <p:extLst>
      <p:ext uri="{BB962C8B-B14F-4D97-AF65-F5344CB8AC3E}">
        <p14:creationId xmlns:p14="http://schemas.microsoft.com/office/powerpoint/2010/main" val="1995714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33</a:t>
            </a:fld>
            <a:endParaRPr lang="fr-FR"/>
          </a:p>
        </p:txBody>
      </p:sp>
    </p:spTree>
    <p:extLst>
      <p:ext uri="{BB962C8B-B14F-4D97-AF65-F5344CB8AC3E}">
        <p14:creationId xmlns:p14="http://schemas.microsoft.com/office/powerpoint/2010/main" val="1983865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Des réformes liées à la mise en place du service public de la petite enfance lancées : malgré un scepticisme persistant concernant la réalisation des objectifs de recrutement de nouveaux professionnels et de création de places d’accueil, des ambitions sont clairement affichées et des moyens débloqués. </a:t>
            </a:r>
            <a:endParaRPr lang="fr-FR" sz="1200" b="0"/>
          </a:p>
          <a:p>
            <a:endParaRPr lang="fr-F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54</a:t>
            </a:fld>
            <a:endParaRPr lang="fr-FR"/>
          </a:p>
        </p:txBody>
      </p:sp>
    </p:spTree>
    <p:extLst>
      <p:ext uri="{BB962C8B-B14F-4D97-AF65-F5344CB8AC3E}">
        <p14:creationId xmlns:p14="http://schemas.microsoft.com/office/powerpoint/2010/main" val="1698256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A l’inverse, en protection de l’enfance, une forme d’attentisme côtoie les réponses trouvées en urgence, parfois peu respectueuses du projet pour l’enfant et du projet des établissements et services. Une sortie de crise misant davantage sur une responsabilité partagée des acteurs de la protection de l’enfance que sur une nouvelle réforme. </a:t>
            </a:r>
            <a:endParaRPr lang="fr-FR" sz="1200" b="0"/>
          </a:p>
          <a:p>
            <a:endParaRPr lang="fr-F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55</a:t>
            </a:fld>
            <a:endParaRPr lang="fr-FR"/>
          </a:p>
        </p:txBody>
      </p:sp>
    </p:spTree>
    <p:extLst>
      <p:ext uri="{BB962C8B-B14F-4D97-AF65-F5344CB8AC3E}">
        <p14:creationId xmlns:p14="http://schemas.microsoft.com/office/powerpoint/2010/main" val="3986805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A l’inverse, en protection de l’enfance, une forme d’attentisme côtoie les réponses trouvées en urgence, parfois peu respectueuses du projet pour l’enfant et du projet des établissements et services. Une sortie de crise misant davantage sur une responsabilité partagée des acteurs de la protection de l’enfance que sur une nouvelle réforme. </a:t>
            </a:r>
            <a:endParaRPr lang="fr-FR" sz="1200" b="0"/>
          </a:p>
          <a:p>
            <a:endParaRPr lang="fr-F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56</a:t>
            </a:fld>
            <a:endParaRPr lang="fr-FR"/>
          </a:p>
        </p:txBody>
      </p:sp>
    </p:spTree>
    <p:extLst>
      <p:ext uri="{BB962C8B-B14F-4D97-AF65-F5344CB8AC3E}">
        <p14:creationId xmlns:p14="http://schemas.microsoft.com/office/powerpoint/2010/main" val="283231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A l’inverse, en protection de l’enfance, une forme d’attentisme côtoie les réponses trouvées en urgence, parfois peu respectueuses du projet pour l’enfant et du projet des établissements et services. Une sortie de crise misant davantage sur une responsabilité partagée des acteurs de la protection de l’enfance que sur une nouvelle réforme. </a:t>
            </a:r>
            <a:endParaRPr lang="fr-FR" sz="1200" b="0"/>
          </a:p>
          <a:p>
            <a:endParaRPr lang="fr-F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57</a:t>
            </a:fld>
            <a:endParaRPr lang="fr-FR"/>
          </a:p>
        </p:txBody>
      </p:sp>
    </p:spTree>
    <p:extLst>
      <p:ext uri="{BB962C8B-B14F-4D97-AF65-F5344CB8AC3E}">
        <p14:creationId xmlns:p14="http://schemas.microsoft.com/office/powerpoint/2010/main" val="3502685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A l’inverse, en protection de l’enfance, une forme d’attentisme côtoie les réponses trouvées en urgence, parfois peu respectueuses du projet pour l’enfant et du projet des établissements et services. Une sortie de crise misant davantage sur une responsabilité partagée des acteurs de la protection de l’enfance que sur une nouvelle réforme. </a:t>
            </a:r>
            <a:endParaRPr lang="fr-FR" sz="1200" b="0"/>
          </a:p>
          <a:p>
            <a:endParaRPr lang="fr-F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58</a:t>
            </a:fld>
            <a:endParaRPr lang="fr-FR"/>
          </a:p>
        </p:txBody>
      </p:sp>
    </p:spTree>
    <p:extLst>
      <p:ext uri="{BB962C8B-B14F-4D97-AF65-F5344CB8AC3E}">
        <p14:creationId xmlns:p14="http://schemas.microsoft.com/office/powerpoint/2010/main" val="4286837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a:p>
            <a:r>
              <a:rPr lang="fr-FR" baseline="0" dirty="0"/>
              <a:t>Concernant le domaine des Ressource humaines en Ile de France, je ne vais pas vous surprendre si je vous parle des différentes problématiques RH que les établissements gestionnaires rencontrent au quotidien : pénurie de professionnels, problèmes liées à l’attractivité, difficultés de fidélisation, de financement, de valorisation, pour ne rappeler que quelque thématiques.</a:t>
            </a:r>
          </a:p>
          <a:p>
            <a:r>
              <a:rPr lang="fr-FR" baseline="0" dirty="0"/>
              <a:t>Mais vous savez également que les écoles et les instituts de formation rencontrent également des difficultés de trouver des candidats motivés avec des prérequis nécessaires, sans parler de l’abandon en cours d’étude, surtout en 1</a:t>
            </a:r>
            <a:r>
              <a:rPr lang="fr-FR" baseline="30000" dirty="0"/>
              <a:t>re</a:t>
            </a:r>
            <a:r>
              <a:rPr lang="fr-FR" baseline="0" dirty="0"/>
              <a:t> année.</a:t>
            </a:r>
          </a:p>
          <a:p>
            <a:endParaRPr lang="fr-FR" baseline="0" dirty="0"/>
          </a:p>
          <a:p>
            <a:r>
              <a:rPr lang="fr-FR" baseline="0" dirty="0"/>
              <a:t>Ces problématiques RH sont bien observés sur le terrain. Ce que je vous propose, pour le court temps qui m’est dédié, c’est de regarder, à travers la présentation rapide de deux textes :  </a:t>
            </a:r>
          </a:p>
          <a:p>
            <a:r>
              <a:rPr lang="fr-FR" baseline="0" dirty="0"/>
              <a:t>le SRFSS et le PRS 3, </a:t>
            </a:r>
            <a:r>
              <a:rPr lang="fr-FR" sz="1200" kern="1200" dirty="0">
                <a:solidFill>
                  <a:schemeClr val="tx1"/>
                </a:solidFill>
                <a:effectLst/>
                <a:latin typeface="+mn-lt"/>
                <a:ea typeface="+mn-ea"/>
                <a:cs typeface="+mn-cs"/>
              </a:rPr>
              <a:t>de préciser la place qu’occupent aujourd’hui les problématiques RH et globalement les problématiques de l’attractivité des métiers dans les politiques publiques franciliennes.</a:t>
            </a:r>
            <a:r>
              <a:rPr lang="fr-FR" baseline="0" dirty="0"/>
              <a:t>.</a:t>
            </a:r>
          </a:p>
          <a:p>
            <a:endParaRPr lang="fr-FR" baseline="0" dirty="0"/>
          </a:p>
          <a:p>
            <a:r>
              <a:rPr lang="fr-FR" baseline="0" dirty="0"/>
              <a:t>L’idée ici ce n’est pas de faire une présentation exhaustive de ces documents mais simplement de les survoler pour pouvoir vous donner une vision globale.</a:t>
            </a:r>
          </a:p>
          <a:p>
            <a:endParaRPr lang="fr-FR" baseline="0" dirty="0"/>
          </a:p>
          <a:p>
            <a:endParaRPr lang="fr-FR" baseline="0" dirty="0"/>
          </a:p>
        </p:txBody>
      </p:sp>
      <p:sp>
        <p:nvSpPr>
          <p:cNvPr id="4" name="Espace réservé du numéro de diapositive 3"/>
          <p:cNvSpPr>
            <a:spLocks noGrp="1"/>
          </p:cNvSpPr>
          <p:nvPr>
            <p:ph type="sldNum" sz="quarter" idx="10"/>
          </p:nvPr>
        </p:nvSpPr>
        <p:spPr/>
        <p:txBody>
          <a:bodyPr/>
          <a:lstStyle/>
          <a:p>
            <a:fld id="{B5FD08F5-D092-49EC-9D57-EBE919E5E7A6}" type="slidenum">
              <a:rPr lang="fr-FR" smtClean="0"/>
              <a:t>59</a:t>
            </a:fld>
            <a:endParaRPr lang="fr-FR"/>
          </a:p>
        </p:txBody>
      </p:sp>
    </p:spTree>
    <p:extLst>
      <p:ext uri="{BB962C8B-B14F-4D97-AF65-F5344CB8AC3E}">
        <p14:creationId xmlns:p14="http://schemas.microsoft.com/office/powerpoint/2010/main" val="2798447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strike="noStrike" dirty="0"/>
              <a:t>Qu’est ce que c’est? </a:t>
            </a:r>
          </a:p>
          <a:p>
            <a:pPr lvl="0"/>
            <a:r>
              <a:rPr lang="fr-FR" sz="1200" kern="1200" dirty="0">
                <a:solidFill>
                  <a:schemeClr val="tx1"/>
                </a:solidFill>
                <a:effectLst/>
                <a:latin typeface="+mn-lt"/>
                <a:ea typeface="+mn-ea"/>
                <a:cs typeface="+mn-cs"/>
              </a:rPr>
              <a:t>le SRFSS 2023-2028, sur la base d’un état des lieux</a:t>
            </a:r>
            <a:r>
              <a:rPr lang="fr-FR" sz="1200" kern="1200" baseline="0" dirty="0">
                <a:solidFill>
                  <a:schemeClr val="tx1"/>
                </a:solidFill>
                <a:effectLst/>
                <a:latin typeface="+mn-lt"/>
                <a:ea typeface="+mn-ea"/>
                <a:cs typeface="+mn-cs"/>
              </a:rPr>
              <a:t> de la période précédente, p</a:t>
            </a:r>
            <a:r>
              <a:rPr lang="fr-FR" sz="1200" kern="1200" dirty="0">
                <a:solidFill>
                  <a:schemeClr val="tx1"/>
                </a:solidFill>
                <a:effectLst/>
                <a:latin typeface="+mn-lt"/>
                <a:ea typeface="+mn-ea"/>
                <a:cs typeface="+mn-cs"/>
              </a:rPr>
              <a:t>résente les orientations pour les 5 années à venir</a:t>
            </a:r>
          </a:p>
          <a:p>
            <a:pPr lvl="0"/>
            <a:r>
              <a:rPr lang="fr-FR" sz="1200" kern="1200" dirty="0">
                <a:solidFill>
                  <a:schemeClr val="tx1"/>
                </a:solidFill>
                <a:effectLst/>
                <a:latin typeface="+mn-lt"/>
                <a:ea typeface="+mn-ea"/>
                <a:cs typeface="+mn-cs"/>
              </a:rPr>
              <a:t>Ce document s’articule avec deux autres documents,</a:t>
            </a:r>
            <a:r>
              <a:rPr lang="fr-FR" sz="1200" kern="1200" baseline="0" dirty="0">
                <a:solidFill>
                  <a:schemeClr val="tx1"/>
                </a:solidFill>
                <a:effectLst/>
                <a:latin typeface="+mn-lt"/>
                <a:ea typeface="+mn-ea"/>
                <a:cs typeface="+mn-cs"/>
              </a:rPr>
              <a:t> comme notamment le PRS comme nous allons le voir.</a:t>
            </a:r>
            <a:endParaRPr lang="fr-FR" sz="1200" kern="1200" dirty="0">
              <a:solidFill>
                <a:schemeClr val="tx1"/>
              </a:solidFill>
              <a:effectLst/>
              <a:latin typeface="+mn-lt"/>
              <a:ea typeface="+mn-ea"/>
              <a:cs typeface="+mn-cs"/>
            </a:endParaRPr>
          </a:p>
          <a:p>
            <a:endParaRPr lang="fr-FR" strike="noStrike" dirty="0"/>
          </a:p>
          <a:p>
            <a:pPr lvl="0"/>
            <a:r>
              <a:rPr lang="fr-FR" sz="1200" kern="1200" dirty="0">
                <a:solidFill>
                  <a:schemeClr val="tx1"/>
                </a:solidFill>
                <a:effectLst/>
                <a:latin typeface="+mn-lt"/>
                <a:ea typeface="+mn-ea"/>
                <a:cs typeface="+mn-cs"/>
              </a:rPr>
              <a:t>Le SRFSS rappelle d’emblé</a:t>
            </a:r>
            <a:r>
              <a:rPr lang="fr-FR" sz="1200" kern="1200" baseline="0" dirty="0">
                <a:solidFill>
                  <a:schemeClr val="tx1"/>
                </a:solidFill>
                <a:effectLst/>
                <a:latin typeface="+mn-lt"/>
                <a:ea typeface="+mn-ea"/>
                <a:cs typeface="+mn-cs"/>
              </a:rPr>
              <a:t> que </a:t>
            </a:r>
            <a:r>
              <a:rPr lang="fr-FR" sz="1200" b="1" kern="1200" dirty="0">
                <a:solidFill>
                  <a:schemeClr val="tx1"/>
                </a:solidFill>
                <a:effectLst/>
                <a:latin typeface="+mn-lt"/>
                <a:ea typeface="+mn-ea"/>
                <a:cs typeface="+mn-cs"/>
              </a:rPr>
              <a:t>Le système de formation aux métiers de la santé et de la solidarité se repose sur 2 choses</a:t>
            </a:r>
            <a:r>
              <a:rPr lang="fr-FR" sz="1200" kern="1200" dirty="0">
                <a:solidFill>
                  <a:schemeClr val="tx1"/>
                </a:solidFill>
                <a:effectLst/>
                <a:latin typeface="+mn-lt"/>
                <a:ea typeface="+mn-ea"/>
                <a:cs typeface="+mn-cs"/>
              </a:rPr>
              <a:t> : Les capacités de formation et sur l’attractivité des cursus.</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Entre 2016 et 2022 </a:t>
            </a:r>
          </a:p>
          <a:p>
            <a:pPr lvl="1"/>
            <a:r>
              <a:rPr lang="fr-FR" sz="1200" kern="1200" dirty="0">
                <a:solidFill>
                  <a:schemeClr val="tx1"/>
                </a:solidFill>
                <a:effectLst/>
                <a:latin typeface="+mn-lt"/>
                <a:ea typeface="+mn-ea"/>
                <a:cs typeface="+mn-cs"/>
              </a:rPr>
              <a:t>Le nombre d’étudiants bénéficiant des bourses a augmenté de 42%</a:t>
            </a:r>
          </a:p>
          <a:p>
            <a:pPr lvl="1"/>
            <a:r>
              <a:rPr lang="fr-FR" sz="1200" kern="1200" dirty="0">
                <a:solidFill>
                  <a:schemeClr val="tx1"/>
                </a:solidFill>
                <a:effectLst/>
                <a:latin typeface="+mn-lt"/>
                <a:ea typeface="+mn-ea"/>
                <a:cs typeface="+mn-cs"/>
              </a:rPr>
              <a:t>Sans surprise : les secteurs sanitaires soc et médico-soc font face à une pénurie de personnel et forts enjeux de recrutement </a:t>
            </a:r>
          </a:p>
          <a:p>
            <a:pPr lvl="1"/>
            <a:r>
              <a:rPr lang="fr-FR" sz="1200" kern="1200" dirty="0">
                <a:solidFill>
                  <a:schemeClr val="tx1"/>
                </a:solidFill>
                <a:effectLst/>
                <a:latin typeface="+mn-lt"/>
                <a:ea typeface="+mn-ea"/>
                <a:cs typeface="+mn-cs"/>
              </a:rPr>
              <a:t>Evolutions démographiques : vieillissement de la population</a:t>
            </a:r>
          </a:p>
          <a:p>
            <a:pPr lvl="1"/>
            <a:r>
              <a:rPr lang="fr-FR" sz="1200" kern="1200" dirty="0">
                <a:solidFill>
                  <a:schemeClr val="tx1"/>
                </a:solidFill>
                <a:effectLst/>
                <a:latin typeface="+mn-lt"/>
                <a:ea typeface="+mn-ea"/>
                <a:cs typeface="+mn-cs"/>
              </a:rPr>
              <a:t>Evolutions sociales : fragilisation d’une part de la population</a:t>
            </a:r>
          </a:p>
          <a:p>
            <a:pPr lvl="1"/>
            <a:r>
              <a:rPr lang="fr-FR" sz="1200" kern="1200" dirty="0">
                <a:solidFill>
                  <a:schemeClr val="tx1"/>
                </a:solidFill>
                <a:effectLst/>
                <a:latin typeface="+mn-lt"/>
                <a:ea typeface="+mn-ea"/>
                <a:cs typeface="+mn-cs"/>
              </a:rPr>
              <a:t>Dégradation de l’état de l’immobilier à la disposition de la formation </a:t>
            </a:r>
          </a:p>
          <a:p>
            <a:pPr lvl="1"/>
            <a:r>
              <a:rPr lang="fr-FR" sz="1200" kern="1200" dirty="0">
                <a:solidFill>
                  <a:schemeClr val="tx1"/>
                </a:solidFill>
                <a:effectLst/>
                <a:latin typeface="+mn-lt"/>
                <a:ea typeface="+mn-ea"/>
                <a:cs typeface="+mn-cs"/>
              </a:rPr>
              <a:t>Diminution des étudiants en formation </a:t>
            </a:r>
            <a:r>
              <a:rPr lang="fr-FR" sz="1200" b="1" kern="1200" dirty="0">
                <a:solidFill>
                  <a:schemeClr val="tx1"/>
                </a:solidFill>
                <a:effectLst/>
                <a:latin typeface="+mn-lt"/>
                <a:ea typeface="+mn-ea"/>
                <a:cs typeface="+mn-cs"/>
              </a:rPr>
              <a:t>dans le secteur social</a:t>
            </a:r>
            <a:r>
              <a:rPr lang="fr-FR" sz="1200" kern="1200" dirty="0">
                <a:solidFill>
                  <a:schemeClr val="tx1"/>
                </a:solidFill>
                <a:effectLst/>
                <a:latin typeface="+mn-lt"/>
                <a:ea typeface="+mn-ea"/>
                <a:cs typeface="+mn-cs"/>
              </a:rPr>
              <a:t>  (-20% en 1</a:t>
            </a:r>
            <a:r>
              <a:rPr lang="fr-FR" sz="1200" kern="1200" baseline="30000" dirty="0">
                <a:solidFill>
                  <a:schemeClr val="tx1"/>
                </a:solidFill>
                <a:effectLst/>
                <a:latin typeface="+mn-lt"/>
                <a:ea typeface="+mn-ea"/>
                <a:cs typeface="+mn-cs"/>
              </a:rPr>
              <a:t>re</a:t>
            </a:r>
            <a:r>
              <a:rPr lang="fr-FR" sz="1200" kern="1200" dirty="0">
                <a:solidFill>
                  <a:schemeClr val="tx1"/>
                </a:solidFill>
                <a:effectLst/>
                <a:latin typeface="+mn-lt"/>
                <a:ea typeface="+mn-ea"/>
                <a:cs typeface="+mn-cs"/>
              </a:rPr>
              <a:t> année, -32% diplômés : personnel manquant sur le terrain !)</a:t>
            </a:r>
          </a:p>
          <a:p>
            <a:pPr lvl="1"/>
            <a:r>
              <a:rPr lang="fr-FR" sz="1200" b="1" kern="1200" dirty="0">
                <a:solidFill>
                  <a:schemeClr val="tx1"/>
                </a:solidFill>
                <a:effectLst/>
                <a:latin typeface="+mn-lt"/>
                <a:ea typeface="+mn-ea"/>
                <a:cs typeface="+mn-cs"/>
              </a:rPr>
              <a:t>Dans le secteur sanitaire</a:t>
            </a:r>
            <a:r>
              <a:rPr lang="fr-FR" sz="1200" kern="1200" dirty="0">
                <a:solidFill>
                  <a:schemeClr val="tx1"/>
                </a:solidFill>
                <a:effectLst/>
                <a:latin typeface="+mn-lt"/>
                <a:ea typeface="+mn-ea"/>
                <a:cs typeface="+mn-cs"/>
              </a:rPr>
              <a:t> : les effectifs </a:t>
            </a:r>
            <a:r>
              <a:rPr lang="fr-FR" sz="1200" kern="1200" dirty="0" err="1">
                <a:solidFill>
                  <a:schemeClr val="tx1"/>
                </a:solidFill>
                <a:effectLst/>
                <a:latin typeface="+mn-lt"/>
                <a:ea typeface="+mn-ea"/>
                <a:cs typeface="+mn-cs"/>
              </a:rPr>
              <a:t>ent</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1</a:t>
            </a:r>
            <a:r>
              <a:rPr lang="fr-FR" sz="1200" kern="1200" baseline="30000" dirty="0">
                <a:solidFill>
                  <a:schemeClr val="tx1"/>
                </a:solidFill>
                <a:effectLst/>
                <a:latin typeface="+mn-lt"/>
                <a:ea typeface="+mn-ea"/>
                <a:cs typeface="+mn-cs"/>
              </a:rPr>
              <a:t>re</a:t>
            </a:r>
            <a:r>
              <a:rPr lang="fr-FR" sz="1200" kern="1200" dirty="0">
                <a:solidFill>
                  <a:schemeClr val="tx1"/>
                </a:solidFill>
                <a:effectLst/>
                <a:latin typeface="+mn-lt"/>
                <a:ea typeface="+mn-ea"/>
                <a:cs typeface="+mn-cs"/>
              </a:rPr>
              <a:t> année sont stable </a:t>
            </a:r>
            <a:r>
              <a:rPr lang="fr-FR" sz="1200" kern="1200" dirty="0" err="1">
                <a:solidFill>
                  <a:schemeClr val="tx1"/>
                </a:solidFill>
                <a:effectLst/>
                <a:latin typeface="+mn-lt"/>
                <a:ea typeface="+mn-ea"/>
                <a:cs typeface="+mn-cs"/>
              </a:rPr>
              <a:t>stable</a:t>
            </a:r>
            <a:r>
              <a:rPr lang="fr-FR" sz="1200" kern="1200" dirty="0">
                <a:solidFill>
                  <a:schemeClr val="tx1"/>
                </a:solidFill>
                <a:effectLst/>
                <a:latin typeface="+mn-lt"/>
                <a:ea typeface="+mn-ea"/>
                <a:cs typeface="+mn-cs"/>
              </a:rPr>
              <a:t>, capacités de formation en hausse </a:t>
            </a:r>
            <a:r>
              <a:rPr lang="fr-FR" sz="1200" b="1" kern="1200" dirty="0">
                <a:solidFill>
                  <a:schemeClr val="tx1"/>
                </a:solidFill>
                <a:effectLst/>
                <a:latin typeface="+mn-lt"/>
                <a:ea typeface="+mn-ea"/>
                <a:cs typeface="+mn-cs"/>
              </a:rPr>
              <a:t>mais</a:t>
            </a:r>
            <a:r>
              <a:rPr lang="fr-FR" sz="1200" kern="1200" dirty="0">
                <a:solidFill>
                  <a:schemeClr val="tx1"/>
                </a:solidFill>
                <a:effectLst/>
                <a:latin typeface="+mn-lt"/>
                <a:ea typeface="+mn-ea"/>
                <a:cs typeface="+mn-cs"/>
              </a:rPr>
              <a:t> le nombre de diplômés en baisse de 12%</a:t>
            </a:r>
          </a:p>
          <a:p>
            <a:pPr lvl="2"/>
            <a:r>
              <a:rPr lang="fr-FR" sz="1200" b="1" kern="1200" dirty="0">
                <a:solidFill>
                  <a:schemeClr val="tx1"/>
                </a:solidFill>
                <a:effectLst/>
                <a:latin typeface="+mn-lt"/>
                <a:ea typeface="+mn-ea"/>
                <a:cs typeface="+mn-cs"/>
              </a:rPr>
              <a:t>Raisons </a:t>
            </a:r>
            <a:r>
              <a:rPr lang="fr-FR" sz="1200" b="1" kern="1200" dirty="0" err="1">
                <a:solidFill>
                  <a:schemeClr val="tx1"/>
                </a:solidFill>
                <a:effectLst/>
                <a:latin typeface="+mn-lt"/>
                <a:ea typeface="+mn-ea"/>
                <a:cs typeface="+mn-cs"/>
              </a:rPr>
              <a:t>parcoursup</a:t>
            </a:r>
            <a:r>
              <a:rPr lang="fr-FR" sz="1200" b="1" kern="1200" dirty="0">
                <a:solidFill>
                  <a:schemeClr val="tx1"/>
                </a:solidFill>
                <a:effectLst/>
                <a:latin typeface="+mn-lt"/>
                <a:ea typeface="+mn-ea"/>
                <a:cs typeface="+mn-cs"/>
              </a:rPr>
              <a:t> = recrutement en formation moins qualitatif &gt;&gt;&gt;&gt; taux de perdition en cours de formation très important </a:t>
            </a:r>
            <a:r>
              <a:rPr lang="fr-FR" sz="1200" kern="1200" dirty="0">
                <a:solidFill>
                  <a:schemeClr val="tx1"/>
                </a:solidFill>
                <a:effectLst/>
                <a:latin typeface="+mn-lt"/>
                <a:ea typeface="+mn-ea"/>
                <a:cs typeface="+mn-cs"/>
              </a:rPr>
              <a:t>: </a:t>
            </a:r>
          </a:p>
          <a:p>
            <a:pPr lvl="3"/>
            <a:r>
              <a:rPr lang="fr-FR" sz="1200" kern="1200" dirty="0">
                <a:solidFill>
                  <a:schemeClr val="tx1"/>
                </a:solidFill>
                <a:effectLst/>
                <a:latin typeface="+mn-lt"/>
                <a:ea typeface="+mn-ea"/>
                <a:cs typeface="+mn-cs"/>
              </a:rPr>
              <a:t>soit car découverte de la réalité, </a:t>
            </a:r>
          </a:p>
          <a:p>
            <a:pPr lvl="3"/>
            <a:r>
              <a:rPr lang="fr-FR" sz="1200" kern="1200" dirty="0">
                <a:solidFill>
                  <a:schemeClr val="tx1"/>
                </a:solidFill>
                <a:effectLst/>
                <a:latin typeface="+mn-lt"/>
                <a:ea typeface="+mn-ea"/>
                <a:cs typeface="+mn-cs"/>
              </a:rPr>
              <a:t>changement des profils des étudiants (parfois prérequis insuffisants) </a:t>
            </a:r>
          </a:p>
          <a:p>
            <a:pPr lvl="3"/>
            <a:r>
              <a:rPr lang="fr-FR" sz="1200" kern="1200" dirty="0">
                <a:solidFill>
                  <a:schemeClr val="tx1"/>
                </a:solidFill>
                <a:effectLst/>
                <a:latin typeface="+mn-lt"/>
                <a:ea typeface="+mn-ea"/>
                <a:cs typeface="+mn-cs"/>
              </a:rPr>
              <a:t>Conditions de vie durant les études difficiles</a:t>
            </a:r>
          </a:p>
          <a:p>
            <a:pPr lvl="3"/>
            <a:r>
              <a:rPr lang="fr-FR" sz="1200" kern="1200" dirty="0">
                <a:solidFill>
                  <a:schemeClr val="tx1"/>
                </a:solidFill>
                <a:effectLst/>
                <a:latin typeface="+mn-lt"/>
                <a:ea typeface="+mn-ea"/>
                <a:cs typeface="+mn-cs"/>
              </a:rPr>
              <a:t>soit car intégration stage pas réussi (faute d’accompagnement adapté lié notamment à la pénurie du personnel)</a:t>
            </a:r>
          </a:p>
          <a:p>
            <a:endParaRPr lang="fr-FR" strike="noStrike" baseline="0" dirty="0"/>
          </a:p>
          <a:p>
            <a:r>
              <a:rPr lang="fr-FR" sz="1200" kern="1200" dirty="0">
                <a:solidFill>
                  <a:schemeClr val="tx1"/>
                </a:solidFill>
                <a:effectLst/>
                <a:latin typeface="+mn-lt"/>
                <a:ea typeface="+mn-ea"/>
                <a:cs typeface="+mn-cs"/>
              </a:rPr>
              <a:t>le lien entre les études et l’emploi sont  évidents mais ce lien entre formation et emploi n’est plus aussi fluide qu’il était.</a:t>
            </a:r>
          </a:p>
          <a:p>
            <a:endParaRPr lang="fr-FR" sz="1200"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l’objectif est </a:t>
            </a:r>
            <a:r>
              <a:rPr lang="fr-FR" sz="1200" kern="1200" baseline="0" dirty="0">
                <a:solidFill>
                  <a:schemeClr val="tx1"/>
                </a:solidFill>
                <a:effectLst/>
                <a:latin typeface="+mn-lt"/>
                <a:ea typeface="+mn-ea"/>
                <a:cs typeface="+mn-cs"/>
              </a:rPr>
              <a:t>de</a:t>
            </a:r>
            <a:r>
              <a:rPr lang="fr-FR" sz="1200" kern="1200" dirty="0">
                <a:solidFill>
                  <a:schemeClr val="tx1"/>
                </a:solidFill>
                <a:effectLst/>
                <a:latin typeface="+mn-lt"/>
                <a:ea typeface="+mn-ea"/>
                <a:cs typeface="+mn-cs"/>
              </a:rPr>
              <a:t> travailler sur ces constats : </a:t>
            </a:r>
            <a:r>
              <a:rPr lang="fr-FR" sz="1200" b="1" kern="1200" dirty="0">
                <a:solidFill>
                  <a:schemeClr val="tx1"/>
                </a:solidFill>
                <a:effectLst/>
                <a:latin typeface="+mn-lt"/>
                <a:ea typeface="+mn-ea"/>
                <a:cs typeface="+mn-cs"/>
              </a:rPr>
              <a:t>diplômer plus</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tout en assurant que ces étudiants restent dans le cursus jusqu’au bout et qu’après, une fois diplômés, ces jeunes professionnels restent dans le métier.</a:t>
            </a:r>
          </a:p>
          <a:p>
            <a:endParaRPr lang="fr-FR" baseline="0" dirty="0"/>
          </a:p>
          <a:p>
            <a:endParaRPr lang="fr-FR" baseline="0" dirty="0"/>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60</a:t>
            </a:fld>
            <a:endParaRPr lang="fr-FR"/>
          </a:p>
        </p:txBody>
      </p:sp>
    </p:spTree>
    <p:extLst>
      <p:ext uri="{BB962C8B-B14F-4D97-AF65-F5344CB8AC3E}">
        <p14:creationId xmlns:p14="http://schemas.microsoft.com/office/powerpoint/2010/main" val="2556407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trike="noStrike" dirty="0"/>
              <a:t>Les</a:t>
            </a:r>
            <a:r>
              <a:rPr lang="fr-FR" strike="noStrike" baseline="0" dirty="0"/>
              <a:t> mesures prises dans ce SRF portent sur l’accès à la formation, les conditions de vie et d’études pendant la formation et l’évolution de l’offre de formation.</a:t>
            </a:r>
            <a:endParaRPr lang="fr-FR" dirty="0"/>
          </a:p>
          <a:p>
            <a:endParaRPr lang="fr-FR" baseline="0" dirty="0"/>
          </a:p>
          <a:p>
            <a:r>
              <a:rPr lang="fr-FR" baseline="0" dirty="0"/>
              <a:t>Les </a:t>
            </a:r>
            <a:r>
              <a:rPr lang="fr-FR" sz="1200" b="1" kern="1200" dirty="0">
                <a:solidFill>
                  <a:schemeClr val="tx1"/>
                </a:solidFill>
                <a:effectLst/>
                <a:latin typeface="+mn-lt"/>
                <a:ea typeface="+mn-ea"/>
                <a:cs typeface="+mn-cs"/>
              </a:rPr>
              <a:t>actions retenues par ce SRF</a:t>
            </a:r>
            <a:r>
              <a:rPr lang="fr-FR" sz="1200" b="1" kern="1200" baseline="0" dirty="0">
                <a:solidFill>
                  <a:schemeClr val="tx1"/>
                </a:solidFill>
                <a:effectLst/>
                <a:latin typeface="+mn-lt"/>
                <a:ea typeface="+mn-ea"/>
                <a:cs typeface="+mn-cs"/>
              </a:rPr>
              <a:t> s’organisent autour de 3 grands axes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1) </a:t>
            </a:r>
            <a:r>
              <a:rPr lang="fr-FR" sz="1200" b="1" dirty="0">
                <a:latin typeface="Verdana" panose="020B0604030504040204" pitchFamily="34" charset="0"/>
                <a:ea typeface="Verdana" panose="020B0604030504040204" pitchFamily="34" charset="0"/>
              </a:rPr>
              <a:t>Consolider l’orientation et améliorer l’entrée en formation</a:t>
            </a:r>
          </a:p>
          <a:p>
            <a:pPr lvl="1"/>
            <a:r>
              <a:rPr lang="fr-FR" sz="1200" b="0" kern="1200" dirty="0">
                <a:solidFill>
                  <a:schemeClr val="tx1"/>
                </a:solidFill>
                <a:effectLst/>
                <a:latin typeface="+mn-lt"/>
                <a:ea typeface="+mn-ea"/>
                <a:cs typeface="+mn-cs"/>
              </a:rPr>
              <a:t>Actions de promotion et de sensibilisation des secteurs sanitaire et social comprenant notamment une campagne </a:t>
            </a:r>
            <a:r>
              <a:rPr lang="fr-FR" sz="1200" kern="1200" dirty="0">
                <a:solidFill>
                  <a:schemeClr val="tx1"/>
                </a:solidFill>
                <a:effectLst/>
                <a:latin typeface="+mn-lt"/>
                <a:ea typeface="+mn-ea"/>
                <a:cs typeface="+mn-cs"/>
              </a:rPr>
              <a:t>massive de communication et d’attractivité des formations sanitaire et social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200" dirty="0">
                <a:latin typeface="Verdana" panose="020B0604030504040204" pitchFamily="34" charset="0"/>
                <a:ea typeface="Verdana" panose="020B0604030504040204" pitchFamily="34" charset="0"/>
              </a:rPr>
              <a:t>Amélioration de l’entrée en formation : par exemple par le f</a:t>
            </a:r>
            <a:r>
              <a:rPr lang="fr-FR" sz="1200" kern="1200" dirty="0">
                <a:solidFill>
                  <a:schemeClr val="tx1"/>
                </a:solidFill>
                <a:effectLst/>
                <a:latin typeface="+mn-lt"/>
                <a:ea typeface="+mn-ea"/>
                <a:cs typeface="+mn-cs"/>
              </a:rPr>
              <a:t>inancement les démarches universitaires pour favoriser l’entrée en 2 e année via des passerelles</a:t>
            </a:r>
          </a:p>
          <a:p>
            <a:pPr lvl="1"/>
            <a:r>
              <a:rPr lang="fr-FR" sz="1200" kern="1200" dirty="0">
                <a:solidFill>
                  <a:schemeClr val="tx1"/>
                </a:solidFill>
                <a:effectLst/>
                <a:latin typeface="+mn-lt"/>
                <a:ea typeface="+mn-ea"/>
                <a:cs typeface="+mn-cs"/>
              </a:rPr>
              <a:t>Adapter les critères de financement et les clarifier auprès de candidats : adaptation pour répondre aux différentes</a:t>
            </a:r>
            <a:r>
              <a:rPr lang="fr-FR" sz="1200" kern="1200" baseline="0" dirty="0">
                <a:solidFill>
                  <a:schemeClr val="tx1"/>
                </a:solidFill>
                <a:effectLst/>
                <a:latin typeface="+mn-lt"/>
                <a:ea typeface="+mn-ea"/>
                <a:cs typeface="+mn-cs"/>
              </a:rPr>
              <a:t> évolution des profils (</a:t>
            </a:r>
            <a:r>
              <a:rPr lang="fr-FR" sz="1200" kern="1200" baseline="0" dirty="0" err="1">
                <a:solidFill>
                  <a:schemeClr val="tx1"/>
                </a:solidFill>
                <a:effectLst/>
                <a:latin typeface="+mn-lt"/>
                <a:ea typeface="+mn-ea"/>
                <a:cs typeface="+mn-cs"/>
              </a:rPr>
              <a:t>ddeurs</a:t>
            </a:r>
            <a:r>
              <a:rPr lang="fr-FR" sz="1200" kern="1200" baseline="0" dirty="0">
                <a:solidFill>
                  <a:schemeClr val="tx1"/>
                </a:solidFill>
                <a:effectLst/>
                <a:latin typeface="+mn-lt"/>
                <a:ea typeface="+mn-ea"/>
                <a:cs typeface="+mn-cs"/>
              </a:rPr>
              <a:t> d’emploi, passerelles, etc.)</a:t>
            </a: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Verdana" panose="020B0604030504040204" pitchFamily="34" charset="0"/>
                <a:ea typeface="Verdana" panose="020B0604030504040204" pitchFamily="34" charset="0"/>
              </a:rPr>
              <a:t>2) Améliorer les conditions de vie et d’études et assurer un soutien constant aux opérateurs de formation pour améliorer la réussite des parcoures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Verdana" panose="020B0604030504040204" pitchFamily="34" charset="0"/>
                <a:ea typeface="Verdana" panose="020B0604030504040204" pitchFamily="34" charset="0"/>
              </a:rPr>
              <a:t>	- Amélioration des conditions de vie et d’études :: meilleur communication aux étudiants</a:t>
            </a:r>
            <a:r>
              <a:rPr lang="fr-FR" sz="1200" baseline="0" dirty="0">
                <a:latin typeface="Verdana" panose="020B0604030504040204" pitchFamily="34" charset="0"/>
                <a:ea typeface="Verdana" panose="020B0604030504040204" pitchFamily="34" charset="0"/>
              </a:rPr>
              <a:t> sur les </a:t>
            </a:r>
            <a:r>
              <a:rPr lang="fr-FR" sz="1200" baseline="0" dirty="0" err="1">
                <a:latin typeface="Verdana" panose="020B0604030504040204" pitchFamily="34" charset="0"/>
                <a:ea typeface="Verdana" panose="020B0604030504040204" pitchFamily="34" charset="0"/>
              </a:rPr>
              <a:t>aidesindividuelles</a:t>
            </a:r>
            <a:r>
              <a:rPr lang="fr-FR" sz="1200" baseline="0" dirty="0">
                <a:latin typeface="Verdana" panose="020B0604030504040204" pitchFamily="34" charset="0"/>
                <a:ea typeface="Verdana" panose="020B0604030504040204" pitchFamily="34" charset="0"/>
              </a:rPr>
              <a:t>, , l’accès au services (CROUS, transport, logement) et ce qui est très important : </a:t>
            </a:r>
            <a:r>
              <a:rPr lang="fr-FR" sz="1200" b="1" kern="1200" dirty="0">
                <a:solidFill>
                  <a:schemeClr val="tx1"/>
                </a:solidFill>
                <a:effectLst/>
                <a:latin typeface="+mn-lt"/>
                <a:ea typeface="+mn-ea"/>
                <a:cs typeface="+mn-cs"/>
              </a:rPr>
              <a:t>Garantir un accueil de qualité en stage</a:t>
            </a:r>
            <a:r>
              <a:rPr lang="fr-FR" sz="1200" kern="1200" dirty="0">
                <a:solidFill>
                  <a:schemeClr val="tx1"/>
                </a:solidFill>
                <a:effectLst/>
                <a:latin typeface="+mn-lt"/>
                <a:ea typeface="+mn-ea"/>
                <a:cs typeface="+mn-cs"/>
              </a:rPr>
              <a:t> : il s’agirait</a:t>
            </a:r>
            <a:r>
              <a:rPr lang="fr-FR" sz="1200" kern="1200" baseline="0" dirty="0">
                <a:solidFill>
                  <a:schemeClr val="tx1"/>
                </a:solidFill>
                <a:effectLst/>
                <a:latin typeface="+mn-lt"/>
                <a:ea typeface="+mn-ea"/>
                <a:cs typeface="+mn-cs"/>
              </a:rPr>
              <a:t> d’élaborer </a:t>
            </a:r>
            <a:r>
              <a:rPr lang="fr-FR" sz="1200" b="1" kern="1200" dirty="0">
                <a:solidFill>
                  <a:schemeClr val="tx1"/>
                </a:solidFill>
                <a:effectLst/>
                <a:latin typeface="+mn-lt"/>
                <a:ea typeface="+mn-ea"/>
                <a:cs typeface="+mn-cs"/>
              </a:rPr>
              <a:t>une charte obligatoire de l’encadrement et de qualité des stages</a:t>
            </a:r>
            <a:r>
              <a:rPr lang="fr-FR" sz="1200" kern="1200" dirty="0">
                <a:solidFill>
                  <a:schemeClr val="tx1"/>
                </a:solidFill>
                <a:effectLst/>
                <a:latin typeface="+mn-lt"/>
                <a:ea typeface="+mn-ea"/>
                <a:cs typeface="+mn-cs"/>
              </a:rPr>
              <a:t>.</a:t>
            </a:r>
            <a:endParaRPr lang="fr-FR" sz="1200" dirty="0">
              <a:latin typeface="Verdana" panose="020B0604030504040204" pitchFamily="34" charset="0"/>
              <a:ea typeface="Verdana" panose="020B0604030504040204" pitchFamily="34" charset="0"/>
            </a:endParaRPr>
          </a:p>
          <a:p>
            <a:pPr lvl="0"/>
            <a:r>
              <a:rPr lang="fr-FR" sz="1200" dirty="0">
                <a:latin typeface="Verdana" panose="020B0604030504040204" pitchFamily="34" charset="0"/>
                <a:ea typeface="Verdana" panose="020B0604030504040204" pitchFamily="34" charset="0"/>
              </a:rPr>
              <a:t>	- Soutien aux opérateurs de formation pour améliorer la réussite des parcours : </a:t>
            </a:r>
            <a:r>
              <a:rPr lang="fr-FR" sz="1200" kern="1200" dirty="0">
                <a:solidFill>
                  <a:schemeClr val="tx1"/>
                </a:solidFill>
                <a:effectLst/>
                <a:latin typeface="+mn-lt"/>
                <a:ea typeface="+mn-ea"/>
                <a:cs typeface="+mn-cs"/>
              </a:rPr>
              <a:t>Accompagner les apprentis motivés pour consolider les prérequis, soutenir les expérimentations 	comme le contrats d’étudiants mentors, renforcer le partenariat entre CFA et universités, modernisation des centres</a:t>
            </a:r>
            <a:r>
              <a:rPr lang="fr-FR" sz="1200" kern="1200" baseline="0" dirty="0">
                <a:solidFill>
                  <a:schemeClr val="tx1"/>
                </a:solidFill>
                <a:effectLst/>
                <a:latin typeface="+mn-lt"/>
                <a:ea typeface="+mn-ea"/>
                <a:cs typeface="+mn-cs"/>
              </a:rPr>
              <a:t> pour améliorer les conditions de formation, </a:t>
            </a:r>
            <a:r>
              <a:rPr lang="fr-FR" sz="1200" kern="1200" dirty="0">
                <a:solidFill>
                  <a:schemeClr val="tx1"/>
                </a:solidFill>
                <a:effectLst/>
                <a:latin typeface="+mn-lt"/>
                <a:ea typeface="+mn-ea"/>
                <a:cs typeface="+mn-cs"/>
              </a:rPr>
              <a:t>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baseline="0" dirty="0">
              <a:solidFill>
                <a:schemeClr val="bg1"/>
              </a:solidFill>
              <a:effectLst/>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Verdana" panose="020B0604030504040204" pitchFamily="34" charset="0"/>
                <a:ea typeface="Verdana" panose="020B0604030504040204" pitchFamily="34" charset="0"/>
              </a:rPr>
              <a:t>3) Diplômer plus pour répondre aux besoins en emploi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Verdana" panose="020B0604030504040204" pitchFamily="34" charset="0"/>
                <a:ea typeface="Verdana" panose="020B0604030504040204" pitchFamily="34" charset="0"/>
                <a:cs typeface="+mn-cs"/>
              </a:rPr>
              <a:t>	- Pilotage des cartes de la formation </a:t>
            </a:r>
            <a:r>
              <a:rPr lang="fr-FR" sz="1200" b="0" kern="1200" dirty="0">
                <a:solidFill>
                  <a:schemeClr val="tx1"/>
                </a:solidFill>
                <a:effectLst/>
                <a:latin typeface="Verdana" panose="020B0604030504040204" pitchFamily="34" charset="0"/>
                <a:ea typeface="Verdana" panose="020B0604030504040204" pitchFamily="34" charset="0"/>
                <a:cs typeface="+mn-cs"/>
              </a:rPr>
              <a:t>et</a:t>
            </a:r>
            <a:r>
              <a:rPr lang="fr-FR" sz="1200" b="0" kern="1200" baseline="0" dirty="0">
                <a:solidFill>
                  <a:schemeClr val="tx1"/>
                </a:solidFill>
                <a:effectLst/>
                <a:latin typeface="Verdana" panose="020B0604030504040204" pitchFamily="34" charset="0"/>
                <a:ea typeface="Verdana" panose="020B0604030504040204" pitchFamily="34" charset="0"/>
                <a:cs typeface="+mn-cs"/>
              </a:rPr>
              <a:t> création de places </a:t>
            </a:r>
            <a:r>
              <a:rPr lang="fr-FR" sz="1200" b="0" kern="1200" dirty="0">
                <a:solidFill>
                  <a:schemeClr val="tx1"/>
                </a:solidFill>
                <a:effectLst/>
                <a:latin typeface="+mn-lt"/>
                <a:ea typeface="+mn-ea"/>
                <a:cs typeface="+mn-cs"/>
              </a:rPr>
              <a:t>en </a:t>
            </a:r>
            <a:r>
              <a:rPr lang="fr-FR" sz="1200" kern="1200" dirty="0">
                <a:solidFill>
                  <a:schemeClr val="tx1"/>
                </a:solidFill>
                <a:effectLst/>
                <a:latin typeface="+mn-lt"/>
                <a:ea typeface="+mn-ea"/>
                <a:cs typeface="+mn-cs"/>
              </a:rPr>
              <a:t>petite enfance, aides-soignants, infirmiers, sages-femmes </a:t>
            </a:r>
            <a:endParaRPr lang="fr-FR" sz="1200" b="1" kern="1200" dirty="0">
              <a:solidFill>
                <a:schemeClr val="tx1"/>
              </a:solidFill>
              <a:effectLst/>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Verdana" panose="020B0604030504040204" pitchFamily="34" charset="0"/>
                <a:ea typeface="Verdana" panose="020B0604030504040204" pitchFamily="34" charset="0"/>
                <a:cs typeface="+mn-cs"/>
              </a:rPr>
              <a:t>	- </a:t>
            </a:r>
            <a:r>
              <a:rPr lang="fr-FR" sz="1200" b="1" kern="1200" dirty="0">
                <a:solidFill>
                  <a:schemeClr val="tx1"/>
                </a:solidFill>
                <a:effectLst/>
                <a:latin typeface="+mn-lt"/>
                <a:ea typeface="+mn-ea"/>
                <a:cs typeface="+mn-cs"/>
              </a:rPr>
              <a:t>Installation d’un observatoire régional de la formation et de l’emploi</a:t>
            </a:r>
            <a:r>
              <a:rPr lang="fr-FR" sz="1200" kern="1200" dirty="0">
                <a:solidFill>
                  <a:schemeClr val="tx1"/>
                </a:solidFill>
                <a:effectLst/>
                <a:latin typeface="+mn-lt"/>
                <a:ea typeface="+mn-ea"/>
                <a:cs typeface="+mn-cs"/>
              </a:rPr>
              <a:t>, qui</a:t>
            </a:r>
            <a:r>
              <a:rPr lang="fr-FR" sz="1200" kern="1200" baseline="0" dirty="0">
                <a:solidFill>
                  <a:schemeClr val="tx1"/>
                </a:solidFill>
                <a:effectLst/>
                <a:latin typeface="+mn-lt"/>
                <a:ea typeface="+mn-ea"/>
                <a:cs typeface="+mn-cs"/>
              </a:rPr>
              <a:t> devrait consolider et analyser les données afin d’adapter les actions des pouvoirs publics et de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baseline="0" dirty="0">
                <a:solidFill>
                  <a:schemeClr val="tx1"/>
                </a:solidFill>
                <a:effectLst/>
                <a:latin typeface="+mn-lt"/>
                <a:ea typeface="+mn-ea"/>
                <a:cs typeface="+mn-cs"/>
              </a:rPr>
              <a:t>	</a:t>
            </a:r>
            <a:r>
              <a:rPr lang="fr-FR" sz="1200" b="0" kern="1200" baseline="0" dirty="0">
                <a:solidFill>
                  <a:schemeClr val="tx1"/>
                </a:solidFill>
                <a:effectLst/>
                <a:latin typeface="+mn-lt"/>
                <a:ea typeface="+mn-ea"/>
                <a:cs typeface="+mn-cs"/>
              </a:rPr>
              <a:t>répondre aux évolutions des besoins en emploi.</a:t>
            </a:r>
            <a:endParaRPr lang="fr-FR" sz="1200" b="0" baseline="0" dirty="0">
              <a:solidFill>
                <a:schemeClr val="bg1"/>
              </a:solidFill>
              <a:effectLst/>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chemeClr val="bg1"/>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 schéma rappelle enfin la nécessite d’une action collective du fait de la partage des compétences : état, financeurs, employeurs,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ea typeface="+mn-ea"/>
                <a:cs typeface="+mn-cs"/>
              </a:rPr>
              <a:t>Au-delà</a:t>
            </a:r>
            <a:r>
              <a:rPr lang="fr-FR" sz="1200" b="0" kern="1200" baseline="0" dirty="0">
                <a:solidFill>
                  <a:schemeClr val="tx1"/>
                </a:solidFill>
                <a:effectLst/>
                <a:latin typeface="+mn-lt"/>
                <a:ea typeface="+mn-ea"/>
                <a:cs typeface="+mn-cs"/>
              </a:rPr>
              <a:t> d’une contribution commune (FEHAP et NEXEM) nous avons travaillé plus en profondeur le sujet de l’intégration non seulement avec les adhérents employeurs mais également en menant une enquête auprès des étudiants. </a:t>
            </a:r>
            <a:endParaRPr lang="fr-FR" sz="1200" b="0" dirty="0">
              <a:solidFill>
                <a:schemeClr val="bg1"/>
              </a:solidFill>
              <a:latin typeface="Verdana" panose="020B0604030504040204" pitchFamily="34" charset="0"/>
              <a:ea typeface="Verdana" panose="020B0604030504040204" pitchFamily="34" charset="0"/>
            </a:endParaRPr>
          </a:p>
          <a:p>
            <a:endParaRPr lang="fr-FR" sz="1200" kern="1200" dirty="0">
              <a:solidFill>
                <a:schemeClr val="tx1"/>
              </a:solidFill>
              <a:effectLst/>
              <a:latin typeface="+mn-lt"/>
              <a:ea typeface="+mn-ea"/>
              <a:cs typeface="+mn-cs"/>
            </a:endParaRPr>
          </a:p>
          <a:p>
            <a:endParaRPr lang="fr-FR" baseline="0" dirty="0"/>
          </a:p>
          <a:p>
            <a:r>
              <a:rPr lang="fr-FR" baseline="0" dirty="0"/>
              <a:t> </a:t>
            </a:r>
            <a:endParaRPr lang="fr-FR" dirty="0"/>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61</a:t>
            </a:fld>
            <a:endParaRPr lang="fr-FR"/>
          </a:p>
        </p:txBody>
      </p:sp>
    </p:spTree>
    <p:extLst>
      <p:ext uri="{BB962C8B-B14F-4D97-AF65-F5344CB8AC3E}">
        <p14:creationId xmlns:p14="http://schemas.microsoft.com/office/powerpoint/2010/main" val="1492141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Qu’est ce que c’est?</a:t>
            </a:r>
          </a:p>
          <a:p>
            <a:r>
              <a:rPr lang="fr-FR" dirty="0"/>
              <a:t>Le nouveau PRS (Projet</a:t>
            </a:r>
            <a:r>
              <a:rPr lang="fr-FR" baseline="0" dirty="0"/>
              <a:t> régional de santé) couvrant la période de 2023 à 2028 a été publié officiellement le 31 octobre 2023.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problématiques RH ont été identifiées depuis de longues dates mais c’est seulement dans le projet régional de santé actuel que ces problématiques occupent tout un axe entier.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	NB : PRS : projet stratégique en santé pour la durée de 5 ans. Le plan RH en santé qui, en réalité, est le déclinaison opérationnel de l’axe 4 du 	PRS3.</a:t>
            </a:r>
            <a:endParaRPr lang="fr-FR" sz="1200" kern="1200" dirty="0">
              <a:solidFill>
                <a:schemeClr val="tx1"/>
              </a:solidFill>
              <a:effectLst/>
              <a:latin typeface="+mn-lt"/>
              <a:ea typeface="+mn-ea"/>
              <a:cs typeface="+mn-cs"/>
            </a:endParaRPr>
          </a:p>
          <a:p>
            <a:endParaRPr lang="fr-FR" dirty="0"/>
          </a:p>
          <a:p>
            <a:r>
              <a:rPr lang="fr-FR" b="1" dirty="0"/>
              <a:t>Compétence</a:t>
            </a:r>
            <a:r>
              <a:rPr lang="fr-FR" b="1" baseline="0" dirty="0"/>
              <a:t> de qui? </a:t>
            </a:r>
            <a:r>
              <a:rPr lang="fr-FR" baseline="0" dirty="0"/>
              <a:t>ARS</a:t>
            </a:r>
          </a:p>
          <a:p>
            <a:r>
              <a:rPr lang="fr-FR" b="1" baseline="0" dirty="0"/>
              <a:t>Constats identifiés</a:t>
            </a:r>
          </a:p>
          <a:p>
            <a:r>
              <a:rPr lang="fr-FR" baseline="0" dirty="0"/>
              <a:t>Les tensions  que connaissent els soins de ville et les établissements des secteurs sanitaire et médico-social, sont indéniables malgré les différentes mesures de </a:t>
            </a:r>
            <a:r>
              <a:rPr lang="fr-FR" baseline="0" dirty="0" err="1"/>
              <a:t>ségur</a:t>
            </a:r>
            <a:r>
              <a:rPr lang="fr-FR" baseline="0" dirty="0"/>
              <a:t> de la santé et d’autre mesures visant à lutter contre les tentions en RH.</a:t>
            </a:r>
          </a:p>
          <a:p>
            <a:r>
              <a:rPr lang="fr-FR" baseline="0" dirty="0"/>
              <a:t>Ces tensions perdurent et s’aggravent et </a:t>
            </a:r>
            <a:r>
              <a:rPr lang="fr-FR" b="1" baseline="0" dirty="0"/>
              <a:t>fragilisent</a:t>
            </a:r>
            <a:r>
              <a:rPr lang="fr-FR" baseline="0" dirty="0"/>
              <a:t> fortement </a:t>
            </a:r>
            <a:r>
              <a:rPr lang="fr-FR" b="1" baseline="0" dirty="0"/>
              <a:t>les offres de soins et d’accompagnement</a:t>
            </a:r>
            <a:r>
              <a:rPr lang="fr-FR" baseline="0" dirty="0"/>
              <a:t>.</a:t>
            </a:r>
          </a:p>
          <a:p>
            <a:r>
              <a:rPr lang="fr-FR" baseline="0" dirty="0"/>
              <a:t>Un autre facteur aggravant concerne </a:t>
            </a:r>
            <a:r>
              <a:rPr lang="fr-FR" b="1" baseline="0" dirty="0"/>
              <a:t>les problématiques de démographie des professionnels de santé </a:t>
            </a:r>
            <a:r>
              <a:rPr lang="fr-FR" baseline="0" dirty="0"/>
              <a:t>tant en densité par rapport aux besoins qu’en termes de répartition sur le territoire francilien. (NB : paradoxe de l’IDF : le premier désert médical en France en médecins généralistes).</a:t>
            </a:r>
          </a:p>
          <a:p>
            <a:r>
              <a:rPr lang="fr-FR" baseline="0" dirty="0"/>
              <a:t>Enfin, la région francilienne doit également faire face au vieillissement des professionnels de santé car les nouveaux arrivants ne permettent pas de compenser les départs en retraite.</a:t>
            </a:r>
          </a:p>
          <a:p>
            <a:endParaRPr lang="fr-FR" baseline="0" dirty="0"/>
          </a:p>
          <a:p>
            <a:r>
              <a:rPr lang="fr-FR" b="1" baseline="0" dirty="0"/>
              <a:t>Enjeux majeurs identifiés</a:t>
            </a:r>
          </a:p>
          <a:p>
            <a:r>
              <a:rPr lang="fr-FR" baseline="0" dirty="0"/>
              <a:t>Pour pouvoir répondre aux besoins en soin et en accompagnement, </a:t>
            </a:r>
            <a:r>
              <a:rPr lang="fr-FR" b="1" baseline="0" dirty="0"/>
              <a:t>l’attractivité des métiers</a:t>
            </a:r>
            <a:r>
              <a:rPr lang="fr-FR" baseline="0" dirty="0"/>
              <a:t> de la santé et de l’accompagnement, ainsi </a:t>
            </a:r>
            <a:r>
              <a:rPr lang="fr-FR" b="1" baseline="0" dirty="0"/>
              <a:t>que la fidélisation des professionnels tant </a:t>
            </a:r>
            <a:r>
              <a:rPr lang="fr-FR" baseline="0" dirty="0"/>
              <a:t>dans le secteur que sur le territoire francilien sont les enjeux majeurs et </a:t>
            </a:r>
            <a:r>
              <a:rPr lang="fr-FR" b="1" baseline="0" dirty="0"/>
              <a:t>réduire les inégalités territoriales</a:t>
            </a:r>
            <a:r>
              <a:rPr lang="fr-FR" baseline="0" dirty="0"/>
              <a:t>.</a:t>
            </a:r>
          </a:p>
          <a:p>
            <a:r>
              <a:rPr lang="fr-FR" baseline="0" dirty="0"/>
              <a:t>Ce sont les enjeux majeurs identifiés par ARS sur lesquels elle prévoit d’intensifier ses actions en liens étroit avec les principaux partenaires qui interviennent sur ces sujets : conseil régional, universités, éducation nationale, les unions régionales de professionnels, syndicats professionnels, assurance maladie, DRIEETS, pole emploi, collectivités locales.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 nécessite d’une action collective </a:t>
            </a:r>
            <a:r>
              <a:rPr lang="fr-FR" sz="1200" kern="1200" dirty="0">
                <a:solidFill>
                  <a:schemeClr val="tx1"/>
                </a:solidFill>
                <a:effectLst/>
                <a:latin typeface="+mn-lt"/>
                <a:ea typeface="+mn-ea"/>
                <a:cs typeface="+mn-cs"/>
              </a:rPr>
              <a:t>comprenant tous les acteurs de l’emploi</a:t>
            </a:r>
            <a:r>
              <a:rPr lang="fr-FR" sz="1200" kern="1200" baseline="0" dirty="0">
                <a:solidFill>
                  <a:schemeClr val="tx1"/>
                </a:solidFill>
                <a:effectLst/>
                <a:latin typeface="+mn-lt"/>
                <a:ea typeface="+mn-ea"/>
                <a:cs typeface="+mn-cs"/>
              </a:rPr>
              <a:t> est, à mon sens, également un enjeu majeur.</a:t>
            </a:r>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62</a:t>
            </a:fld>
            <a:endParaRPr lang="fr-FR"/>
          </a:p>
        </p:txBody>
      </p:sp>
    </p:spTree>
    <p:extLst>
      <p:ext uri="{BB962C8B-B14F-4D97-AF65-F5344CB8AC3E}">
        <p14:creationId xmlns:p14="http://schemas.microsoft.com/office/powerpoint/2010/main" val="248518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a:solidFill>
                  <a:srgbClr val="000000"/>
                </a:solidFill>
                <a:effectLst/>
                <a:latin typeface="roboto" panose="02000000000000000000" pitchFamily="2" charset="0"/>
              </a:rPr>
              <a:t>La sécurité sociale est financée par les charges sociales et a des critères d'admissibilité spécifiques basés sur l'âge, les antécédents professionnels et le statut d'invalidité. En revanche, les programmes de protection sociale peuvent avoir des critères d'éligibilité et des sources de financement différents.</a:t>
            </a:r>
          </a:p>
          <a:p>
            <a:endParaRPr lang="fr-F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6</a:t>
            </a:fld>
            <a:endParaRPr lang="fr-FR"/>
          </a:p>
        </p:txBody>
      </p:sp>
    </p:spTree>
    <p:extLst>
      <p:ext uri="{BB962C8B-B14F-4D97-AF65-F5344CB8AC3E}">
        <p14:creationId xmlns:p14="http://schemas.microsoft.com/office/powerpoint/2010/main" val="24484523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En réponse aux constats, et au regard des enjeux, </a:t>
            </a:r>
            <a:r>
              <a:rPr lang="fr-FR" sz="1200" b="1" kern="1200" dirty="0">
                <a:solidFill>
                  <a:schemeClr val="tx1"/>
                </a:solidFill>
                <a:effectLst/>
                <a:latin typeface="+mn-lt"/>
                <a:ea typeface="+mn-ea"/>
                <a:cs typeface="+mn-cs"/>
              </a:rPr>
              <a:t>5 types d’actions sont proposés</a:t>
            </a:r>
            <a:r>
              <a:rPr lang="fr-FR" sz="1200" b="1" kern="1200" baseline="0" dirty="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par le PRS 3 en matière de RH en santé:</a:t>
            </a:r>
          </a:p>
          <a:p>
            <a:endParaRPr lang="fr-FR" sz="1200" kern="1200" baseline="0" dirty="0">
              <a:solidFill>
                <a:schemeClr val="tx1"/>
              </a:solidFill>
              <a:effectLst/>
              <a:latin typeface="+mn-lt"/>
              <a:ea typeface="+mn-ea"/>
              <a:cs typeface="+mn-cs"/>
            </a:endParaRPr>
          </a:p>
          <a:p>
            <a:pPr marL="228600" indent="-228600">
              <a:buAutoNum type="arabicParenR"/>
            </a:pPr>
            <a:r>
              <a:rPr lang="fr-FR" sz="1200" b="1" kern="1200" baseline="0" dirty="0">
                <a:solidFill>
                  <a:schemeClr val="tx1"/>
                </a:solidFill>
                <a:effectLst/>
                <a:latin typeface="+mn-lt"/>
                <a:ea typeface="+mn-ea"/>
                <a:cs typeface="+mn-cs"/>
              </a:rPr>
              <a:t>Connaitre et anticiper les tensions en RH</a:t>
            </a:r>
          </a:p>
          <a:p>
            <a:pPr marL="457200" lvl="1" indent="0">
              <a:buNone/>
            </a:pPr>
            <a:r>
              <a:rPr lang="fr-FR" sz="1200" kern="1200" baseline="0" dirty="0">
                <a:solidFill>
                  <a:schemeClr val="tx1"/>
                </a:solidFill>
                <a:effectLst/>
                <a:latin typeface="+mn-lt"/>
                <a:ea typeface="+mn-ea"/>
                <a:cs typeface="+mn-cs"/>
              </a:rPr>
              <a:t>Ici il s’agit essentiellement de constituer un Observatoire avec une composition élargie. Les objectifs de cet observatoire sont multiples : sur la base des études quantitatives et qualitatives, formaliser des préconisations, des propositions, des simulations et des projections, identifier des points de blocage au remplissage des formations et </a:t>
            </a:r>
            <a:r>
              <a:rPr lang="fr-FR" sz="1200" kern="1200" baseline="0" dirty="0" err="1">
                <a:solidFill>
                  <a:schemeClr val="tx1"/>
                </a:solidFill>
                <a:effectLst/>
                <a:latin typeface="+mn-lt"/>
                <a:ea typeface="+mn-ea"/>
                <a:cs typeface="+mn-cs"/>
              </a:rPr>
              <a:t>et</a:t>
            </a:r>
            <a:r>
              <a:rPr lang="fr-FR" sz="1200" kern="1200" baseline="0" dirty="0">
                <a:solidFill>
                  <a:schemeClr val="tx1"/>
                </a:solidFill>
                <a:effectLst/>
                <a:latin typeface="+mn-lt"/>
                <a:ea typeface="+mn-ea"/>
                <a:cs typeface="+mn-cs"/>
              </a:rPr>
              <a:t> aussi les raisons du taux d’abandon en cours de formation, etc.</a:t>
            </a:r>
          </a:p>
          <a:p>
            <a:pPr marL="228600" indent="-228600">
              <a:buAutoNum type="arabicParenR"/>
            </a:pPr>
            <a:r>
              <a:rPr lang="fr-FR" sz="1200" b="1" kern="1200" baseline="0" dirty="0">
                <a:solidFill>
                  <a:schemeClr val="tx1"/>
                </a:solidFill>
                <a:effectLst/>
                <a:latin typeface="+mn-lt"/>
                <a:ea typeface="+mn-ea"/>
                <a:cs typeface="+mn-cs"/>
              </a:rPr>
              <a:t>Renforcer l’attractivité des secteurs sanitaire et médico-social et accompagner le début de l’activité professionnelle</a:t>
            </a:r>
          </a:p>
          <a:p>
            <a:pPr marL="457200" lvl="1" indent="0">
              <a:buNone/>
            </a:pPr>
            <a:r>
              <a:rPr lang="fr-FR" sz="1200" kern="1200" baseline="0" dirty="0">
                <a:solidFill>
                  <a:schemeClr val="tx1"/>
                </a:solidFill>
                <a:effectLst/>
                <a:latin typeface="+mn-lt"/>
                <a:ea typeface="+mn-ea"/>
                <a:cs typeface="+mn-cs"/>
              </a:rPr>
              <a:t>Les deux types d’actions essentielles sont</a:t>
            </a:r>
          </a:p>
          <a:p>
            <a:pPr marL="628650" lvl="1" indent="-171450">
              <a:buFontTx/>
              <a:buChar char="-"/>
            </a:pPr>
            <a:r>
              <a:rPr lang="fr-FR" dirty="0"/>
              <a:t>Actions de valorisation et de sensibilisation aux métiers de la santé et</a:t>
            </a:r>
            <a:r>
              <a:rPr lang="fr-FR" baseline="0" dirty="0"/>
              <a:t> de l’accompagnement : au public très large (étudiants dès le collège, personnes en recherche d’emploi, en reconversion professionnels, etc.</a:t>
            </a:r>
            <a:endParaRPr lang="fr-FR" dirty="0"/>
          </a:p>
          <a:p>
            <a:pPr marL="628650" lvl="1" indent="-171450">
              <a:buFontTx/>
              <a:buChar char="-"/>
            </a:pPr>
            <a:r>
              <a:rPr lang="fr-FR" dirty="0"/>
              <a:t>Accompagnement des étudiants en santé : les accompagner</a:t>
            </a:r>
            <a:r>
              <a:rPr lang="fr-FR" baseline="0" dirty="0"/>
              <a:t> </a:t>
            </a:r>
            <a:r>
              <a:rPr lang="fr-FR" baseline="0" dirty="0" err="1"/>
              <a:t>da,ns</a:t>
            </a:r>
            <a:r>
              <a:rPr lang="fr-FR" baseline="0" dirty="0"/>
              <a:t> leur début d’activité </a:t>
            </a:r>
            <a:r>
              <a:rPr lang="fr-FR" baseline="0" dirty="0" err="1"/>
              <a:t>profesionnelle</a:t>
            </a:r>
            <a:r>
              <a:rPr lang="fr-FR" baseline="0" dirty="0"/>
              <a:t> :encourager l’encrage sur le territoire francilien et de dans leur installation)</a:t>
            </a:r>
          </a:p>
          <a:p>
            <a:pPr marL="628650" lvl="1" indent="-171450">
              <a:buFontTx/>
              <a:buChar char="-"/>
            </a:pPr>
            <a:r>
              <a:rPr lang="fr-FR" baseline="0" dirty="0"/>
              <a:t>Quelques moyens : promotion du CAE (fin promo 2023 et prochainement promotion 2024 s’ouvre), convention de partenariat avec pôle emploi comme appui au recrutement, partenariat avec assurance maladie.</a:t>
            </a:r>
            <a:endParaRPr lang="fr-FR" sz="1200" kern="1200" baseline="0" dirty="0">
              <a:solidFill>
                <a:schemeClr val="tx1"/>
              </a:solidFill>
              <a:effectLst/>
              <a:latin typeface="+mn-lt"/>
              <a:ea typeface="+mn-ea"/>
              <a:cs typeface="+mn-cs"/>
            </a:endParaRPr>
          </a:p>
          <a:p>
            <a:pPr marL="228600" indent="-228600">
              <a:buAutoNum type="arabicParenR"/>
            </a:pPr>
            <a:r>
              <a:rPr lang="fr-FR" sz="1200" b="1" kern="1200" baseline="0" dirty="0">
                <a:solidFill>
                  <a:schemeClr val="tx1"/>
                </a:solidFill>
                <a:effectLst/>
                <a:latin typeface="+mn-lt"/>
                <a:ea typeface="+mn-ea"/>
                <a:cs typeface="+mn-cs"/>
              </a:rPr>
              <a:t>Former, diversifier les parcours professionnels et dynamiser les carrières</a:t>
            </a:r>
          </a:p>
          <a:p>
            <a:pPr marL="457200" lvl="1" indent="0">
              <a:buNone/>
            </a:pPr>
            <a:r>
              <a:rPr lang="fr-FR" sz="1200" kern="1200" baseline="0" dirty="0">
                <a:solidFill>
                  <a:schemeClr val="tx1"/>
                </a:solidFill>
                <a:effectLst/>
                <a:latin typeface="+mn-lt"/>
                <a:ea typeface="+mn-ea"/>
                <a:cs typeface="+mn-cs"/>
              </a:rPr>
              <a:t>L’enjeux principal ici c’est de former suffisamment de professionnel et de les fidéliser pour faire face aux départs de professionnels et à l’évolution des besoins de la population. </a:t>
            </a:r>
          </a:p>
          <a:p>
            <a:pPr marL="457200" lvl="1" indent="0">
              <a:buNone/>
            </a:pPr>
            <a:r>
              <a:rPr lang="fr-FR" sz="1200" kern="1200" baseline="0" dirty="0">
                <a:solidFill>
                  <a:schemeClr val="tx1"/>
                </a:solidFill>
                <a:effectLst/>
                <a:latin typeface="+mn-lt"/>
                <a:ea typeface="+mn-ea"/>
                <a:cs typeface="+mn-cs"/>
              </a:rPr>
              <a:t>Ici les actions visent à la fois les la formation des étudiants que les professionnels de santé</a:t>
            </a:r>
          </a:p>
          <a:p>
            <a:pPr marL="457200" lvl="1" indent="0">
              <a:buNone/>
            </a:pPr>
            <a:r>
              <a:rPr lang="fr-FR" sz="1200" kern="1200" baseline="0" dirty="0">
                <a:solidFill>
                  <a:schemeClr val="tx1"/>
                </a:solidFill>
                <a:effectLst/>
                <a:latin typeface="+mn-lt"/>
                <a:ea typeface="+mn-ea"/>
                <a:cs typeface="+mn-cs"/>
              </a:rPr>
              <a:t>Formations : </a:t>
            </a:r>
            <a:r>
              <a:rPr lang="fr-FR" sz="1200" kern="1200" baseline="0" dirty="0" err="1">
                <a:solidFill>
                  <a:schemeClr val="tx1"/>
                </a:solidFill>
                <a:effectLst/>
                <a:latin typeface="+mn-lt"/>
                <a:ea typeface="+mn-ea"/>
                <a:cs typeface="+mn-cs"/>
              </a:rPr>
              <a:t>universitarisation</a:t>
            </a:r>
            <a:r>
              <a:rPr lang="fr-FR" sz="1200" kern="1200" baseline="0" dirty="0">
                <a:solidFill>
                  <a:schemeClr val="tx1"/>
                </a:solidFill>
                <a:effectLst/>
                <a:latin typeface="+mn-lt"/>
                <a:ea typeface="+mn-ea"/>
                <a:cs typeface="+mn-cs"/>
              </a:rPr>
              <a:t> des formations, méthodes d’apprentissage innovantes (ex : simulation de la réalité), accueil et accompagnement des stagiaires et des apprentis, développement de la formation par apprentissage. </a:t>
            </a:r>
          </a:p>
          <a:p>
            <a:pPr marL="457200" lvl="1" indent="0">
              <a:buNone/>
            </a:pPr>
            <a:r>
              <a:rPr lang="fr-FR" sz="1200" kern="1200" baseline="0" dirty="0">
                <a:solidFill>
                  <a:schemeClr val="tx1"/>
                </a:solidFill>
                <a:effectLst/>
                <a:latin typeface="+mn-lt"/>
                <a:ea typeface="+mn-ea"/>
                <a:cs typeface="+mn-cs"/>
              </a:rPr>
              <a:t>Accompagnement des Professionnels en cours de de carrière qui souhaitent profiter de différents types de mobilité  (géographique, fonctionnel ou modes d’exercice) ex : postes partagés</a:t>
            </a:r>
          </a:p>
          <a:p>
            <a:pPr marL="228600" indent="-228600">
              <a:buAutoNum type="arabicParenR"/>
            </a:pPr>
            <a:r>
              <a:rPr lang="fr-FR" sz="1200" b="1" kern="1200" baseline="0" dirty="0">
                <a:solidFill>
                  <a:schemeClr val="tx1"/>
                </a:solidFill>
                <a:effectLst/>
                <a:latin typeface="+mn-lt"/>
                <a:ea typeface="+mn-ea"/>
                <a:cs typeface="+mn-cs"/>
              </a:rPr>
              <a:t>Soutenir l’engagement des professionnels de santé</a:t>
            </a:r>
          </a:p>
          <a:p>
            <a:pPr marL="457200" lvl="1" indent="0">
              <a:buNone/>
            </a:pPr>
            <a:r>
              <a:rPr lang="fr-FR" sz="1200" kern="1200" baseline="0" dirty="0">
                <a:solidFill>
                  <a:schemeClr val="tx1"/>
                </a:solidFill>
                <a:effectLst/>
                <a:latin typeface="+mn-lt"/>
                <a:ea typeface="+mn-ea"/>
                <a:cs typeface="+mn-cs"/>
              </a:rPr>
              <a:t>Essentiellement deux grandes thématiques sont visées ici : la prévention des risques professionnels et des risques psycho-sociaux et la QVCT.</a:t>
            </a:r>
          </a:p>
          <a:p>
            <a:pPr marL="457200" lvl="1" indent="0">
              <a:buNone/>
            </a:pPr>
            <a:r>
              <a:rPr lang="fr-FR" sz="1200" kern="1200" baseline="0" dirty="0">
                <a:solidFill>
                  <a:schemeClr val="tx1"/>
                </a:solidFill>
                <a:effectLst/>
                <a:latin typeface="+mn-lt"/>
                <a:ea typeface="+mn-ea"/>
                <a:cs typeface="+mn-cs"/>
              </a:rPr>
              <a:t>QVCT : mise en place d’un réseau de correspondant QVCT, trophée de la QVCT pour valoriser et faire connaitre des initiatives, réflexion sur les impacts d’actions sur la QVCT</a:t>
            </a:r>
          </a:p>
          <a:p>
            <a:pPr marL="228600" indent="-228600">
              <a:buAutoNum type="arabicParenR"/>
            </a:pPr>
            <a:r>
              <a:rPr lang="fr-FR" sz="1200" b="1" kern="1200" baseline="0" dirty="0">
                <a:solidFill>
                  <a:schemeClr val="tx1"/>
                </a:solidFill>
                <a:effectLst/>
                <a:latin typeface="+mn-lt"/>
                <a:ea typeface="+mn-ea"/>
                <a:cs typeface="+mn-cs"/>
              </a:rPr>
              <a:t>Disposer de leviers opérationnels efficaces pouvant être actionnés en période de tensions RH</a:t>
            </a:r>
          </a:p>
          <a:p>
            <a:pPr marL="457200" lvl="1" indent="0">
              <a:buNone/>
            </a:pPr>
            <a:r>
              <a:rPr lang="fr-FR" sz="1200" kern="1200" dirty="0">
                <a:solidFill>
                  <a:schemeClr val="tx1"/>
                </a:solidFill>
                <a:effectLst/>
                <a:latin typeface="+mn-lt"/>
                <a:ea typeface="+mn-ea"/>
                <a:cs typeface="+mn-cs"/>
              </a:rPr>
              <a:t>Le calendrier des périodes particulières de tensions RH sont déjà identifiés (</a:t>
            </a:r>
            <a:r>
              <a:rPr lang="fr-FR" sz="1200" kern="1200" dirty="0" err="1">
                <a:solidFill>
                  <a:schemeClr val="tx1"/>
                </a:solidFill>
                <a:effectLst/>
                <a:latin typeface="+mn-lt"/>
                <a:ea typeface="+mn-ea"/>
                <a:cs typeface="+mn-cs"/>
              </a:rPr>
              <a:t>noêl</a:t>
            </a:r>
            <a:r>
              <a:rPr lang="fr-FR" sz="1200" kern="1200" dirty="0">
                <a:solidFill>
                  <a:schemeClr val="tx1"/>
                </a:solidFill>
                <a:effectLst/>
                <a:latin typeface="+mn-lt"/>
                <a:ea typeface="+mn-ea"/>
                <a:cs typeface="+mn-cs"/>
              </a:rPr>
              <a:t>, périodes</a:t>
            </a:r>
            <a:r>
              <a:rPr lang="fr-FR" sz="1200" kern="1200" baseline="0" dirty="0">
                <a:solidFill>
                  <a:schemeClr val="tx1"/>
                </a:solidFill>
                <a:effectLst/>
                <a:latin typeface="+mn-lt"/>
                <a:ea typeface="+mn-ea"/>
                <a:cs typeface="+mn-cs"/>
              </a:rPr>
              <a:t> de congé d’été). Ici ils ‘agit essentiellement de constituer un vivier d’étudiants et de professionnels (même entre les régions) pour les mobiliser au profit des établissements et services sanitaires et médico-sociaux en période de tensions.</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baseline="0" dirty="0"/>
              <a:t>Dans le cadre du PRS3 une multitude d’actions sont mises en place visant globalement à améliorer l’attractivité des métiers et de faire en sorte que les professionnels y restent, si possible en IDF. Mais ce qu’il faut également avoir en tête c’est que le PRS vise non seulement nos secteurs associatifs à but non lucratif, mais aussi les professionnels des établissements publics et les professionnels libéraux. Ainsi, un certain nombre d’actions ne concernent que ces professionnels (par exemple les aides à l’installation, ou aussi la question très sensible du logement)</a:t>
            </a:r>
          </a:p>
          <a:p>
            <a:endParaRPr lang="fr-FR" baseline="0" dirty="0"/>
          </a:p>
          <a:p>
            <a:r>
              <a:rPr lang="fr-FR" baseline="0" dirty="0"/>
              <a:t>De notre côté, nous avons contribué à l’élaboration de l’axe 4 du PRS 3, cette contribution vous sera remis à la suite de notre journée. </a:t>
            </a:r>
          </a:p>
          <a:p>
            <a:r>
              <a:rPr lang="fr-FR" baseline="0" dirty="0"/>
              <a:t>Le PRS 3 définit est désormais publié mais nous nous tacherons à remonter les problématiques et questionnements des terrains lors des réunions ou groupes de travail prévus. </a:t>
            </a: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63</a:t>
            </a:fld>
            <a:endParaRPr lang="fr-FR"/>
          </a:p>
        </p:txBody>
      </p:sp>
    </p:spTree>
    <p:extLst>
      <p:ext uri="{BB962C8B-B14F-4D97-AF65-F5344CB8AC3E}">
        <p14:creationId xmlns:p14="http://schemas.microsoft.com/office/powerpoint/2010/main" val="1774612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65</a:t>
            </a:fld>
            <a:endParaRPr lang="fr-FR"/>
          </a:p>
        </p:txBody>
      </p:sp>
    </p:spTree>
    <p:extLst>
      <p:ext uri="{BB962C8B-B14F-4D97-AF65-F5344CB8AC3E}">
        <p14:creationId xmlns:p14="http://schemas.microsoft.com/office/powerpoint/2010/main" val="143844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a:solidFill>
                  <a:srgbClr val="000000"/>
                </a:solidFill>
                <a:effectLst/>
                <a:latin typeface="roboto" panose="02000000000000000000" pitchFamily="2" charset="0"/>
              </a:rPr>
              <a:t>La sécurité sociale est financée par les charges sociales et a des critères d'admissibilité spécifiques basés sur l'âge, les antécédents professionnels et le statut d'invalidité. En revanche, les programmes de protection sociale peuvent avoir des critères d'éligibilité et des sources de financement différents.</a:t>
            </a:r>
          </a:p>
          <a:p>
            <a:endParaRPr lang="fr-F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7</a:t>
            </a:fld>
            <a:endParaRPr lang="fr-FR"/>
          </a:p>
        </p:txBody>
      </p:sp>
    </p:spTree>
    <p:extLst>
      <p:ext uri="{BB962C8B-B14F-4D97-AF65-F5344CB8AC3E}">
        <p14:creationId xmlns:p14="http://schemas.microsoft.com/office/powerpoint/2010/main" val="358667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a:solidFill>
                  <a:srgbClr val="000000"/>
                </a:solidFill>
                <a:effectLst/>
                <a:latin typeface="roboto" panose="02000000000000000000" pitchFamily="2" charset="0"/>
              </a:rPr>
              <a:t>La sécurité sociale est financée par les charges sociales et a des critères d'admissibilité spécifiques basés sur l'âge, les antécédents professionnels et le statut d'invalidité. En revanche, les programmes de protection sociale peuvent avoir des critères d'éligibilité et des sources de financement différents.</a:t>
            </a:r>
          </a:p>
          <a:p>
            <a:endParaRPr lang="fr-F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8</a:t>
            </a:fld>
            <a:endParaRPr lang="fr-FR"/>
          </a:p>
        </p:txBody>
      </p:sp>
    </p:spTree>
    <p:extLst>
      <p:ext uri="{BB962C8B-B14F-4D97-AF65-F5344CB8AC3E}">
        <p14:creationId xmlns:p14="http://schemas.microsoft.com/office/powerpoint/2010/main" val="118122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9</a:t>
            </a:fld>
            <a:endParaRPr lang="fr-FR"/>
          </a:p>
        </p:txBody>
      </p:sp>
    </p:spTree>
    <p:extLst>
      <p:ext uri="{BB962C8B-B14F-4D97-AF65-F5344CB8AC3E}">
        <p14:creationId xmlns:p14="http://schemas.microsoft.com/office/powerpoint/2010/main" val="2710230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10</a:t>
            </a:fld>
            <a:endParaRPr lang="fr-FR"/>
          </a:p>
        </p:txBody>
      </p:sp>
    </p:spTree>
    <p:extLst>
      <p:ext uri="{BB962C8B-B14F-4D97-AF65-F5344CB8AC3E}">
        <p14:creationId xmlns:p14="http://schemas.microsoft.com/office/powerpoint/2010/main" val="2504441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8467">
              <a:spcBef>
                <a:spcPts val="67"/>
              </a:spcBef>
            </a:pPr>
            <a:r>
              <a:rPr lang="fr-FR" spc="-87">
                <a:latin typeface="Verdana" panose="020B0604030504040204" pitchFamily="34" charset="0"/>
                <a:ea typeface="Verdana" panose="020B0604030504040204" pitchFamily="34" charset="0"/>
                <a:cs typeface="Arial"/>
              </a:rPr>
              <a:t>Plusieurs organismes mettent en œuvre la protection sociale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Sécurité sociale, qui fournit aux individus la couverture de base pour les risques maladie, accident du travail, famille et vieillesse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Organismes chargés des régimes complémentaires : couverture supplémentaire aux différents risques (mutuelles de santé, régimes complémentaires de retraite)</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UNEDIC : gestion de l’assurance chômage</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a:p>
            <a:pPr marL="8467">
              <a:spcBef>
                <a:spcPts val="67"/>
              </a:spcBef>
            </a:pPr>
            <a:r>
              <a:rPr lang="fr-FR" spc="-87">
                <a:latin typeface="Verdana" panose="020B0604030504040204" pitchFamily="34" charset="0"/>
                <a:ea typeface="Verdana" panose="020B0604030504040204" pitchFamily="34" charset="0"/>
                <a:cs typeface="Arial"/>
              </a:rPr>
              <a:t>Sources de financements : </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Cotisations sociales : prélèvements effectués sur les salaires, dont une partie est payée par l’employeur et l’autre par le salarié</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CSG (</a:t>
            </a:r>
            <a:r>
              <a:rPr lang="fr-FR" spc="-87" err="1">
                <a:latin typeface="Verdana" panose="020B0604030504040204" pitchFamily="34" charset="0"/>
                <a:ea typeface="Verdana" panose="020B0604030504040204" pitchFamily="34" charset="0"/>
                <a:cs typeface="Arial"/>
              </a:rPr>
              <a:t>prévevée</a:t>
            </a:r>
            <a:r>
              <a:rPr lang="fr-FR" spc="-87">
                <a:latin typeface="Verdana" panose="020B0604030504040204" pitchFamily="34" charset="0"/>
                <a:ea typeface="Verdana" panose="020B0604030504040204" pitchFamily="34" charset="0"/>
                <a:cs typeface="Arial"/>
              </a:rPr>
              <a:t> sur les salaires, le RSA, les allocations chômage, les placements financiers…)</a:t>
            </a:r>
          </a:p>
          <a:p>
            <a:pPr marL="294217" indent="-285750">
              <a:spcBef>
                <a:spcPts val="67"/>
              </a:spcBef>
              <a:buFontTx/>
              <a:buChar char="-"/>
            </a:pPr>
            <a:r>
              <a:rPr lang="fr-FR" spc="-87">
                <a:latin typeface="Verdana" panose="020B0604030504040204" pitchFamily="34" charset="0"/>
                <a:ea typeface="Verdana" panose="020B0604030504040204" pitchFamily="34" charset="0"/>
                <a:cs typeface="Arial"/>
              </a:rPr>
              <a:t>Contributions publiques de l’Etat : RSA</a:t>
            </a:r>
          </a:p>
          <a:p>
            <a:pPr marL="294217" indent="-285750">
              <a:spcBef>
                <a:spcPts val="67"/>
              </a:spcBef>
              <a:buFontTx/>
              <a:buChar char="-"/>
            </a:pPr>
            <a:endParaRPr lang="fr-FR" spc="-87">
              <a:latin typeface="Verdana" panose="020B0604030504040204" pitchFamily="34" charset="0"/>
              <a:ea typeface="Verdana" panose="020B0604030504040204" pitchFamily="34" charset="0"/>
              <a:cs typeface="Arial"/>
            </a:endParaRPr>
          </a:p>
        </p:txBody>
      </p:sp>
      <p:sp>
        <p:nvSpPr>
          <p:cNvPr id="4" name="Espace réservé du numéro de diapositive 3"/>
          <p:cNvSpPr>
            <a:spLocks noGrp="1"/>
          </p:cNvSpPr>
          <p:nvPr>
            <p:ph type="sldNum" sz="quarter" idx="5"/>
          </p:nvPr>
        </p:nvSpPr>
        <p:spPr/>
        <p:txBody>
          <a:bodyPr/>
          <a:lstStyle/>
          <a:p>
            <a:fld id="{B5FD08F5-D092-49EC-9D57-EBE919E5E7A6}" type="slidenum">
              <a:rPr lang="fr-FR" smtClean="0"/>
              <a:t>11</a:t>
            </a:fld>
            <a:endParaRPr lang="fr-FR"/>
          </a:p>
        </p:txBody>
      </p:sp>
    </p:spTree>
    <p:extLst>
      <p:ext uri="{BB962C8B-B14F-4D97-AF65-F5344CB8AC3E}">
        <p14:creationId xmlns:p14="http://schemas.microsoft.com/office/powerpoint/2010/main" val="3046474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99C468-9A27-453E-9337-48C6141F98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37315DD-5316-4CC5-9FDB-48C7508CF8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C26EFA7-CCEC-409A-AB85-C4CEA6C78193}"/>
              </a:ext>
            </a:extLst>
          </p:cNvPr>
          <p:cNvSpPr>
            <a:spLocks noGrp="1"/>
          </p:cNvSpPr>
          <p:nvPr>
            <p:ph type="dt" sz="half" idx="10"/>
          </p:nvPr>
        </p:nvSpPr>
        <p:spPr/>
        <p:txBody>
          <a:bodyPr/>
          <a:lstStyle/>
          <a:p>
            <a:fld id="{07C57304-A62F-45FD-B7FF-4200D167808B}" type="datetimeFigureOut">
              <a:rPr lang="fr-FR" smtClean="0"/>
              <a:t>29/11/2023</a:t>
            </a:fld>
            <a:endParaRPr lang="fr-FR"/>
          </a:p>
        </p:txBody>
      </p:sp>
      <p:sp>
        <p:nvSpPr>
          <p:cNvPr id="5" name="Espace réservé du pied de page 4">
            <a:extLst>
              <a:ext uri="{FF2B5EF4-FFF2-40B4-BE49-F238E27FC236}">
                <a16:creationId xmlns:a16="http://schemas.microsoft.com/office/drawing/2014/main" id="{44B66ACE-F943-475F-98A3-6C7B96EB6C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D449B1-D499-477F-A17A-95FCCCCE43A6}"/>
              </a:ext>
            </a:extLst>
          </p:cNvPr>
          <p:cNvSpPr>
            <a:spLocks noGrp="1"/>
          </p:cNvSpPr>
          <p:nvPr>
            <p:ph type="sldNum" sz="quarter" idx="12"/>
          </p:nvPr>
        </p:nvSpPr>
        <p:spPr/>
        <p:txBody>
          <a:bodyPr/>
          <a:lstStyle/>
          <a:p>
            <a:fld id="{6C46B76D-1A49-46FF-98B3-442152F107D8}" type="slidenum">
              <a:rPr lang="fr-FR" smtClean="0"/>
              <a:t>‹N°›</a:t>
            </a:fld>
            <a:endParaRPr lang="fr-FR"/>
          </a:p>
        </p:txBody>
      </p:sp>
    </p:spTree>
    <p:extLst>
      <p:ext uri="{BB962C8B-B14F-4D97-AF65-F5344CB8AC3E}">
        <p14:creationId xmlns:p14="http://schemas.microsoft.com/office/powerpoint/2010/main" val="328942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DBF7BA-C76F-456B-A2F4-96B7B228DA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F3F6099-0D6D-4FBC-99F1-0E64D9DF067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07D6C5-5BB1-4315-BA61-21E7332F47EC}"/>
              </a:ext>
            </a:extLst>
          </p:cNvPr>
          <p:cNvSpPr>
            <a:spLocks noGrp="1"/>
          </p:cNvSpPr>
          <p:nvPr>
            <p:ph type="dt" sz="half" idx="10"/>
          </p:nvPr>
        </p:nvSpPr>
        <p:spPr/>
        <p:txBody>
          <a:bodyPr/>
          <a:lstStyle/>
          <a:p>
            <a:fld id="{07C57304-A62F-45FD-B7FF-4200D167808B}" type="datetimeFigureOut">
              <a:rPr lang="fr-FR" smtClean="0"/>
              <a:t>29/11/2023</a:t>
            </a:fld>
            <a:endParaRPr lang="fr-FR"/>
          </a:p>
        </p:txBody>
      </p:sp>
      <p:sp>
        <p:nvSpPr>
          <p:cNvPr id="5" name="Espace réservé du pied de page 4">
            <a:extLst>
              <a:ext uri="{FF2B5EF4-FFF2-40B4-BE49-F238E27FC236}">
                <a16:creationId xmlns:a16="http://schemas.microsoft.com/office/drawing/2014/main" id="{E4B992BA-95C6-449B-B9D5-1D3021B83C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518232-6F2E-4DD8-9040-D91D48A38E85}"/>
              </a:ext>
            </a:extLst>
          </p:cNvPr>
          <p:cNvSpPr>
            <a:spLocks noGrp="1"/>
          </p:cNvSpPr>
          <p:nvPr>
            <p:ph type="sldNum" sz="quarter" idx="12"/>
          </p:nvPr>
        </p:nvSpPr>
        <p:spPr/>
        <p:txBody>
          <a:bodyPr/>
          <a:lstStyle/>
          <a:p>
            <a:fld id="{6C46B76D-1A49-46FF-98B3-442152F107D8}" type="slidenum">
              <a:rPr lang="fr-FR" smtClean="0"/>
              <a:t>‹N°›</a:t>
            </a:fld>
            <a:endParaRPr lang="fr-FR"/>
          </a:p>
        </p:txBody>
      </p:sp>
    </p:spTree>
    <p:extLst>
      <p:ext uri="{BB962C8B-B14F-4D97-AF65-F5344CB8AC3E}">
        <p14:creationId xmlns:p14="http://schemas.microsoft.com/office/powerpoint/2010/main" val="252003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15F837F-B0D1-45E6-B8B6-AF53B960525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5FF5A15-B5E7-4083-97A2-6F159CC246A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C29FBC-6374-415A-AFFD-7A52C029CA87}"/>
              </a:ext>
            </a:extLst>
          </p:cNvPr>
          <p:cNvSpPr>
            <a:spLocks noGrp="1"/>
          </p:cNvSpPr>
          <p:nvPr>
            <p:ph type="dt" sz="half" idx="10"/>
          </p:nvPr>
        </p:nvSpPr>
        <p:spPr/>
        <p:txBody>
          <a:bodyPr/>
          <a:lstStyle/>
          <a:p>
            <a:fld id="{07C57304-A62F-45FD-B7FF-4200D167808B}" type="datetimeFigureOut">
              <a:rPr lang="fr-FR" smtClean="0"/>
              <a:t>29/11/2023</a:t>
            </a:fld>
            <a:endParaRPr lang="fr-FR"/>
          </a:p>
        </p:txBody>
      </p:sp>
      <p:sp>
        <p:nvSpPr>
          <p:cNvPr id="5" name="Espace réservé du pied de page 4">
            <a:extLst>
              <a:ext uri="{FF2B5EF4-FFF2-40B4-BE49-F238E27FC236}">
                <a16:creationId xmlns:a16="http://schemas.microsoft.com/office/drawing/2014/main" id="{6BD06952-5856-448A-92C6-3B17EE2E11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38833D-170A-4DF2-8B92-653EED189888}"/>
              </a:ext>
            </a:extLst>
          </p:cNvPr>
          <p:cNvSpPr>
            <a:spLocks noGrp="1"/>
          </p:cNvSpPr>
          <p:nvPr>
            <p:ph type="sldNum" sz="quarter" idx="12"/>
          </p:nvPr>
        </p:nvSpPr>
        <p:spPr/>
        <p:txBody>
          <a:bodyPr/>
          <a:lstStyle/>
          <a:p>
            <a:fld id="{6C46B76D-1A49-46FF-98B3-442152F107D8}" type="slidenum">
              <a:rPr lang="fr-FR" smtClean="0"/>
              <a:t>‹N°›</a:t>
            </a:fld>
            <a:endParaRPr lang="fr-FR"/>
          </a:p>
        </p:txBody>
      </p:sp>
    </p:spTree>
    <p:extLst>
      <p:ext uri="{BB962C8B-B14F-4D97-AF65-F5344CB8AC3E}">
        <p14:creationId xmlns:p14="http://schemas.microsoft.com/office/powerpoint/2010/main" val="256111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77334" y="523939"/>
            <a:ext cx="10837333" cy="6093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46608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8BCBAA-8546-4B6C-A72B-0ECFBFC4D61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BD49D0F-8AA8-4A93-8E9F-28E04841346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1D25D9-23BF-40FC-9BED-B7871DB272FF}"/>
              </a:ext>
            </a:extLst>
          </p:cNvPr>
          <p:cNvSpPr>
            <a:spLocks noGrp="1"/>
          </p:cNvSpPr>
          <p:nvPr>
            <p:ph type="dt" sz="half" idx="10"/>
          </p:nvPr>
        </p:nvSpPr>
        <p:spPr/>
        <p:txBody>
          <a:bodyPr/>
          <a:lstStyle/>
          <a:p>
            <a:fld id="{07C57304-A62F-45FD-B7FF-4200D167808B}" type="datetimeFigureOut">
              <a:rPr lang="fr-FR" smtClean="0"/>
              <a:t>29/11/2023</a:t>
            </a:fld>
            <a:endParaRPr lang="fr-FR"/>
          </a:p>
        </p:txBody>
      </p:sp>
      <p:sp>
        <p:nvSpPr>
          <p:cNvPr id="5" name="Espace réservé du pied de page 4">
            <a:extLst>
              <a:ext uri="{FF2B5EF4-FFF2-40B4-BE49-F238E27FC236}">
                <a16:creationId xmlns:a16="http://schemas.microsoft.com/office/drawing/2014/main" id="{9E4B93AB-8A51-4C70-BC0F-704A5B9001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3292DF-17CE-48B3-BBB1-85E62FC0D4FC}"/>
              </a:ext>
            </a:extLst>
          </p:cNvPr>
          <p:cNvSpPr>
            <a:spLocks noGrp="1"/>
          </p:cNvSpPr>
          <p:nvPr>
            <p:ph type="sldNum" sz="quarter" idx="12"/>
          </p:nvPr>
        </p:nvSpPr>
        <p:spPr/>
        <p:txBody>
          <a:bodyPr/>
          <a:lstStyle/>
          <a:p>
            <a:fld id="{6C46B76D-1A49-46FF-98B3-442152F107D8}" type="slidenum">
              <a:rPr lang="fr-FR" smtClean="0"/>
              <a:t>‹N°›</a:t>
            </a:fld>
            <a:endParaRPr lang="fr-FR"/>
          </a:p>
        </p:txBody>
      </p:sp>
    </p:spTree>
    <p:extLst>
      <p:ext uri="{BB962C8B-B14F-4D97-AF65-F5344CB8AC3E}">
        <p14:creationId xmlns:p14="http://schemas.microsoft.com/office/powerpoint/2010/main" val="249489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708F80-5384-4E1F-9EB8-E137D90ABC7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9C4425E-85F1-42B6-B63E-041C96106E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88E381B-1F8A-48A8-ADFE-16EDD6ECE0A5}"/>
              </a:ext>
            </a:extLst>
          </p:cNvPr>
          <p:cNvSpPr>
            <a:spLocks noGrp="1"/>
          </p:cNvSpPr>
          <p:nvPr>
            <p:ph type="dt" sz="half" idx="10"/>
          </p:nvPr>
        </p:nvSpPr>
        <p:spPr/>
        <p:txBody>
          <a:bodyPr/>
          <a:lstStyle/>
          <a:p>
            <a:fld id="{07C57304-A62F-45FD-B7FF-4200D167808B}" type="datetimeFigureOut">
              <a:rPr lang="fr-FR" smtClean="0"/>
              <a:t>29/11/2023</a:t>
            </a:fld>
            <a:endParaRPr lang="fr-FR"/>
          </a:p>
        </p:txBody>
      </p:sp>
      <p:sp>
        <p:nvSpPr>
          <p:cNvPr id="5" name="Espace réservé du pied de page 4">
            <a:extLst>
              <a:ext uri="{FF2B5EF4-FFF2-40B4-BE49-F238E27FC236}">
                <a16:creationId xmlns:a16="http://schemas.microsoft.com/office/drawing/2014/main" id="{ED9884A7-E0B2-4105-8857-AC13AA4B2D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0247F5-0F47-4C47-9F68-BDC6C8E0D813}"/>
              </a:ext>
            </a:extLst>
          </p:cNvPr>
          <p:cNvSpPr>
            <a:spLocks noGrp="1"/>
          </p:cNvSpPr>
          <p:nvPr>
            <p:ph type="sldNum" sz="quarter" idx="12"/>
          </p:nvPr>
        </p:nvSpPr>
        <p:spPr/>
        <p:txBody>
          <a:bodyPr/>
          <a:lstStyle/>
          <a:p>
            <a:fld id="{6C46B76D-1A49-46FF-98B3-442152F107D8}" type="slidenum">
              <a:rPr lang="fr-FR" smtClean="0"/>
              <a:t>‹N°›</a:t>
            </a:fld>
            <a:endParaRPr lang="fr-FR"/>
          </a:p>
        </p:txBody>
      </p:sp>
    </p:spTree>
    <p:extLst>
      <p:ext uri="{BB962C8B-B14F-4D97-AF65-F5344CB8AC3E}">
        <p14:creationId xmlns:p14="http://schemas.microsoft.com/office/powerpoint/2010/main" val="172218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1E3523-56F6-4244-948B-C0693EE939D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872CBA7-C8C9-4770-8A21-31C244B94AF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B3C9C13-8340-4044-9192-871640ECF18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2596385-A81F-4F3F-98A8-CAB29E250FE3}"/>
              </a:ext>
            </a:extLst>
          </p:cNvPr>
          <p:cNvSpPr>
            <a:spLocks noGrp="1"/>
          </p:cNvSpPr>
          <p:nvPr>
            <p:ph type="dt" sz="half" idx="10"/>
          </p:nvPr>
        </p:nvSpPr>
        <p:spPr/>
        <p:txBody>
          <a:bodyPr/>
          <a:lstStyle/>
          <a:p>
            <a:fld id="{07C57304-A62F-45FD-B7FF-4200D167808B}" type="datetimeFigureOut">
              <a:rPr lang="fr-FR" smtClean="0"/>
              <a:t>29/11/2023</a:t>
            </a:fld>
            <a:endParaRPr lang="fr-FR"/>
          </a:p>
        </p:txBody>
      </p:sp>
      <p:sp>
        <p:nvSpPr>
          <p:cNvPr id="6" name="Espace réservé du pied de page 5">
            <a:extLst>
              <a:ext uri="{FF2B5EF4-FFF2-40B4-BE49-F238E27FC236}">
                <a16:creationId xmlns:a16="http://schemas.microsoft.com/office/drawing/2014/main" id="{6C1FCC89-D104-47DE-B212-043E6B7806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7034C8-6417-47F5-A27E-FD6D6F05D947}"/>
              </a:ext>
            </a:extLst>
          </p:cNvPr>
          <p:cNvSpPr>
            <a:spLocks noGrp="1"/>
          </p:cNvSpPr>
          <p:nvPr>
            <p:ph type="sldNum" sz="quarter" idx="12"/>
          </p:nvPr>
        </p:nvSpPr>
        <p:spPr/>
        <p:txBody>
          <a:bodyPr/>
          <a:lstStyle/>
          <a:p>
            <a:fld id="{6C46B76D-1A49-46FF-98B3-442152F107D8}" type="slidenum">
              <a:rPr lang="fr-FR" smtClean="0"/>
              <a:t>‹N°›</a:t>
            </a:fld>
            <a:endParaRPr lang="fr-FR"/>
          </a:p>
        </p:txBody>
      </p:sp>
    </p:spTree>
    <p:extLst>
      <p:ext uri="{BB962C8B-B14F-4D97-AF65-F5344CB8AC3E}">
        <p14:creationId xmlns:p14="http://schemas.microsoft.com/office/powerpoint/2010/main" val="416392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9889D-A6AE-4E80-B61E-867C556FC44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1F15E8F-112F-4023-819B-2486F13FE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10663A7-42FF-42E6-B14C-6826F1052A5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54F299D-B59D-47BD-B2DC-55A1FB6A0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52309D-F8EE-41FE-8448-A937A7E5E8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57C2C10-E4D1-4158-9957-833377D53380}"/>
              </a:ext>
            </a:extLst>
          </p:cNvPr>
          <p:cNvSpPr>
            <a:spLocks noGrp="1"/>
          </p:cNvSpPr>
          <p:nvPr>
            <p:ph type="dt" sz="half" idx="10"/>
          </p:nvPr>
        </p:nvSpPr>
        <p:spPr/>
        <p:txBody>
          <a:bodyPr/>
          <a:lstStyle/>
          <a:p>
            <a:fld id="{07C57304-A62F-45FD-B7FF-4200D167808B}" type="datetimeFigureOut">
              <a:rPr lang="fr-FR" smtClean="0"/>
              <a:t>29/11/2023</a:t>
            </a:fld>
            <a:endParaRPr lang="fr-FR"/>
          </a:p>
        </p:txBody>
      </p:sp>
      <p:sp>
        <p:nvSpPr>
          <p:cNvPr id="8" name="Espace réservé du pied de page 7">
            <a:extLst>
              <a:ext uri="{FF2B5EF4-FFF2-40B4-BE49-F238E27FC236}">
                <a16:creationId xmlns:a16="http://schemas.microsoft.com/office/drawing/2014/main" id="{8B485A26-5310-423F-A7B0-F7D4581127E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8D02CC2-27BB-41B4-8365-F0991DA72A55}"/>
              </a:ext>
            </a:extLst>
          </p:cNvPr>
          <p:cNvSpPr>
            <a:spLocks noGrp="1"/>
          </p:cNvSpPr>
          <p:nvPr>
            <p:ph type="sldNum" sz="quarter" idx="12"/>
          </p:nvPr>
        </p:nvSpPr>
        <p:spPr/>
        <p:txBody>
          <a:bodyPr/>
          <a:lstStyle/>
          <a:p>
            <a:fld id="{6C46B76D-1A49-46FF-98B3-442152F107D8}" type="slidenum">
              <a:rPr lang="fr-FR" smtClean="0"/>
              <a:t>‹N°›</a:t>
            </a:fld>
            <a:endParaRPr lang="fr-FR"/>
          </a:p>
        </p:txBody>
      </p:sp>
    </p:spTree>
    <p:extLst>
      <p:ext uri="{BB962C8B-B14F-4D97-AF65-F5344CB8AC3E}">
        <p14:creationId xmlns:p14="http://schemas.microsoft.com/office/powerpoint/2010/main" val="345697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2E7F4-47DD-49CD-B04F-32DD08648DA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EAAEF85-72E1-47F4-8A24-5A53DCFEC3FA}"/>
              </a:ext>
            </a:extLst>
          </p:cNvPr>
          <p:cNvSpPr>
            <a:spLocks noGrp="1"/>
          </p:cNvSpPr>
          <p:nvPr>
            <p:ph type="dt" sz="half" idx="10"/>
          </p:nvPr>
        </p:nvSpPr>
        <p:spPr/>
        <p:txBody>
          <a:bodyPr/>
          <a:lstStyle/>
          <a:p>
            <a:fld id="{07C57304-A62F-45FD-B7FF-4200D167808B}" type="datetimeFigureOut">
              <a:rPr lang="fr-FR" smtClean="0"/>
              <a:t>29/11/2023</a:t>
            </a:fld>
            <a:endParaRPr lang="fr-FR"/>
          </a:p>
        </p:txBody>
      </p:sp>
      <p:sp>
        <p:nvSpPr>
          <p:cNvPr id="4" name="Espace réservé du pied de page 3">
            <a:extLst>
              <a:ext uri="{FF2B5EF4-FFF2-40B4-BE49-F238E27FC236}">
                <a16:creationId xmlns:a16="http://schemas.microsoft.com/office/drawing/2014/main" id="{F2FD0E16-3F9D-4D12-8900-52502D69A44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DE9C3D4-AC88-4783-B60C-933F3B2C37E1}"/>
              </a:ext>
            </a:extLst>
          </p:cNvPr>
          <p:cNvSpPr>
            <a:spLocks noGrp="1"/>
          </p:cNvSpPr>
          <p:nvPr>
            <p:ph type="sldNum" sz="quarter" idx="12"/>
          </p:nvPr>
        </p:nvSpPr>
        <p:spPr/>
        <p:txBody>
          <a:bodyPr/>
          <a:lstStyle/>
          <a:p>
            <a:fld id="{6C46B76D-1A49-46FF-98B3-442152F107D8}" type="slidenum">
              <a:rPr lang="fr-FR" smtClean="0"/>
              <a:t>‹N°›</a:t>
            </a:fld>
            <a:endParaRPr lang="fr-FR"/>
          </a:p>
        </p:txBody>
      </p:sp>
    </p:spTree>
    <p:extLst>
      <p:ext uri="{BB962C8B-B14F-4D97-AF65-F5344CB8AC3E}">
        <p14:creationId xmlns:p14="http://schemas.microsoft.com/office/powerpoint/2010/main" val="86021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D086D9F-4523-4C7B-A4BD-716140EAC0A2}"/>
              </a:ext>
            </a:extLst>
          </p:cNvPr>
          <p:cNvSpPr>
            <a:spLocks noGrp="1"/>
          </p:cNvSpPr>
          <p:nvPr>
            <p:ph type="dt" sz="half" idx="10"/>
          </p:nvPr>
        </p:nvSpPr>
        <p:spPr/>
        <p:txBody>
          <a:bodyPr/>
          <a:lstStyle/>
          <a:p>
            <a:fld id="{07C57304-A62F-45FD-B7FF-4200D167808B}" type="datetimeFigureOut">
              <a:rPr lang="fr-FR" smtClean="0"/>
              <a:t>29/11/2023</a:t>
            </a:fld>
            <a:endParaRPr lang="fr-FR"/>
          </a:p>
        </p:txBody>
      </p:sp>
      <p:sp>
        <p:nvSpPr>
          <p:cNvPr id="3" name="Espace réservé du pied de page 2">
            <a:extLst>
              <a:ext uri="{FF2B5EF4-FFF2-40B4-BE49-F238E27FC236}">
                <a16:creationId xmlns:a16="http://schemas.microsoft.com/office/drawing/2014/main" id="{E1831E98-A816-44E8-94A9-8C15570FEEF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ABBA3C6-B46D-42E8-9E32-D6B4B1B512CA}"/>
              </a:ext>
            </a:extLst>
          </p:cNvPr>
          <p:cNvSpPr>
            <a:spLocks noGrp="1"/>
          </p:cNvSpPr>
          <p:nvPr>
            <p:ph type="sldNum" sz="quarter" idx="12"/>
          </p:nvPr>
        </p:nvSpPr>
        <p:spPr/>
        <p:txBody>
          <a:bodyPr/>
          <a:lstStyle/>
          <a:p>
            <a:fld id="{6C46B76D-1A49-46FF-98B3-442152F107D8}" type="slidenum">
              <a:rPr lang="fr-FR" smtClean="0"/>
              <a:t>‹N°›</a:t>
            </a:fld>
            <a:endParaRPr lang="fr-FR"/>
          </a:p>
        </p:txBody>
      </p:sp>
    </p:spTree>
    <p:extLst>
      <p:ext uri="{BB962C8B-B14F-4D97-AF65-F5344CB8AC3E}">
        <p14:creationId xmlns:p14="http://schemas.microsoft.com/office/powerpoint/2010/main" val="186541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99B14B-DA89-492F-B5DD-901A8521AD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F6EEFBD-571F-4D6C-A08E-25266D0AF6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E76F903-3ECB-4F47-BB82-16ECAD9AA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4A34C36-B18B-486E-ABDD-DEA7C46FBFDC}"/>
              </a:ext>
            </a:extLst>
          </p:cNvPr>
          <p:cNvSpPr>
            <a:spLocks noGrp="1"/>
          </p:cNvSpPr>
          <p:nvPr>
            <p:ph type="dt" sz="half" idx="10"/>
          </p:nvPr>
        </p:nvSpPr>
        <p:spPr/>
        <p:txBody>
          <a:bodyPr/>
          <a:lstStyle/>
          <a:p>
            <a:fld id="{07C57304-A62F-45FD-B7FF-4200D167808B}" type="datetimeFigureOut">
              <a:rPr lang="fr-FR" smtClean="0"/>
              <a:t>29/11/2023</a:t>
            </a:fld>
            <a:endParaRPr lang="fr-FR"/>
          </a:p>
        </p:txBody>
      </p:sp>
      <p:sp>
        <p:nvSpPr>
          <p:cNvPr id="6" name="Espace réservé du pied de page 5">
            <a:extLst>
              <a:ext uri="{FF2B5EF4-FFF2-40B4-BE49-F238E27FC236}">
                <a16:creationId xmlns:a16="http://schemas.microsoft.com/office/drawing/2014/main" id="{AB923385-5FDA-437E-BFFD-CFE9DAF879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9CA09D-0AFD-4930-B510-C7B730F458FB}"/>
              </a:ext>
            </a:extLst>
          </p:cNvPr>
          <p:cNvSpPr>
            <a:spLocks noGrp="1"/>
          </p:cNvSpPr>
          <p:nvPr>
            <p:ph type="sldNum" sz="quarter" idx="12"/>
          </p:nvPr>
        </p:nvSpPr>
        <p:spPr/>
        <p:txBody>
          <a:bodyPr/>
          <a:lstStyle/>
          <a:p>
            <a:fld id="{6C46B76D-1A49-46FF-98B3-442152F107D8}" type="slidenum">
              <a:rPr lang="fr-FR" smtClean="0"/>
              <a:t>‹N°›</a:t>
            </a:fld>
            <a:endParaRPr lang="fr-FR"/>
          </a:p>
        </p:txBody>
      </p:sp>
    </p:spTree>
    <p:extLst>
      <p:ext uri="{BB962C8B-B14F-4D97-AF65-F5344CB8AC3E}">
        <p14:creationId xmlns:p14="http://schemas.microsoft.com/office/powerpoint/2010/main" val="84519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CD90F-E821-4073-AA32-78162833922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DB86C2E-0CAF-4560-BDDC-3504B5EA53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B6F0E43-46B0-4C44-AFDD-D864A4B62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0760E2F-6EC5-4CF5-A815-595B35B6876C}"/>
              </a:ext>
            </a:extLst>
          </p:cNvPr>
          <p:cNvSpPr>
            <a:spLocks noGrp="1"/>
          </p:cNvSpPr>
          <p:nvPr>
            <p:ph type="dt" sz="half" idx="10"/>
          </p:nvPr>
        </p:nvSpPr>
        <p:spPr/>
        <p:txBody>
          <a:bodyPr/>
          <a:lstStyle/>
          <a:p>
            <a:fld id="{07C57304-A62F-45FD-B7FF-4200D167808B}" type="datetimeFigureOut">
              <a:rPr lang="fr-FR" smtClean="0"/>
              <a:t>29/11/2023</a:t>
            </a:fld>
            <a:endParaRPr lang="fr-FR"/>
          </a:p>
        </p:txBody>
      </p:sp>
      <p:sp>
        <p:nvSpPr>
          <p:cNvPr id="6" name="Espace réservé du pied de page 5">
            <a:extLst>
              <a:ext uri="{FF2B5EF4-FFF2-40B4-BE49-F238E27FC236}">
                <a16:creationId xmlns:a16="http://schemas.microsoft.com/office/drawing/2014/main" id="{36FEF18F-C599-4DED-871E-25755E10DD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1B7A25-A4D0-46A3-8C13-3407D2C90DE4}"/>
              </a:ext>
            </a:extLst>
          </p:cNvPr>
          <p:cNvSpPr>
            <a:spLocks noGrp="1"/>
          </p:cNvSpPr>
          <p:nvPr>
            <p:ph type="sldNum" sz="quarter" idx="12"/>
          </p:nvPr>
        </p:nvSpPr>
        <p:spPr/>
        <p:txBody>
          <a:bodyPr/>
          <a:lstStyle/>
          <a:p>
            <a:fld id="{6C46B76D-1A49-46FF-98B3-442152F107D8}" type="slidenum">
              <a:rPr lang="fr-FR" smtClean="0"/>
              <a:t>‹N°›</a:t>
            </a:fld>
            <a:endParaRPr lang="fr-FR"/>
          </a:p>
        </p:txBody>
      </p:sp>
    </p:spTree>
    <p:extLst>
      <p:ext uri="{BB962C8B-B14F-4D97-AF65-F5344CB8AC3E}">
        <p14:creationId xmlns:p14="http://schemas.microsoft.com/office/powerpoint/2010/main" val="317471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F6E55A0-88F7-4C38-A6E4-208772352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18B0329-7D01-4B4F-885E-C69B720AF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095232-BEFF-43C1-9F0A-9C660C98E7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57304-A62F-45FD-B7FF-4200D167808B}" type="datetimeFigureOut">
              <a:rPr lang="fr-FR" smtClean="0"/>
              <a:t>29/11/2023</a:t>
            </a:fld>
            <a:endParaRPr lang="fr-FR"/>
          </a:p>
        </p:txBody>
      </p:sp>
      <p:sp>
        <p:nvSpPr>
          <p:cNvPr id="5" name="Espace réservé du pied de page 4">
            <a:extLst>
              <a:ext uri="{FF2B5EF4-FFF2-40B4-BE49-F238E27FC236}">
                <a16:creationId xmlns:a16="http://schemas.microsoft.com/office/drawing/2014/main" id="{1108DFB1-353E-4A5B-931F-BDE732804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90898F7-5E2C-489D-9D24-ABBACE5F4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B76D-1A49-46FF-98B3-442152F107D8}" type="slidenum">
              <a:rPr lang="fr-FR" smtClean="0"/>
              <a:t>‹N°›</a:t>
            </a:fld>
            <a:endParaRPr lang="fr-FR"/>
          </a:p>
        </p:txBody>
      </p:sp>
    </p:spTree>
    <p:extLst>
      <p:ext uri="{BB962C8B-B14F-4D97-AF65-F5344CB8AC3E}">
        <p14:creationId xmlns:p14="http://schemas.microsoft.com/office/powerpoint/2010/main" val="1147522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5.jp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7.sv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jpg"/><Relationship Id="rId7" Type="http://schemas.openxmlformats.org/officeDocument/2006/relationships/image" Target="../media/image41.sv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18.xml.rels><?xml version="1.0" encoding="UTF-8" standalone="yes"?>
<Relationships xmlns="http://schemas.openxmlformats.org/package/2006/relationships"><Relationship Id="rId8" Type="http://schemas.openxmlformats.org/officeDocument/2006/relationships/hyperlink" Target="https://www.uniopss.asso.fr/sites/default/files/fichiers/uniopss/avis_et_propositions_amendements_uniopss_plfss_2024_senat.pdf" TargetMode="External"/><Relationship Id="rId3" Type="http://schemas.openxmlformats.org/officeDocument/2006/relationships/image" Target="../media/image5.jpg"/><Relationship Id="rId7" Type="http://schemas.openxmlformats.org/officeDocument/2006/relationships/hyperlink" Target="https://www.uniopss.asso.fr/sites/default/files/images/uniopss/cp_uniopss_plfss_2024_-_20-10-23.pd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www.assemblee-nationale.fr/dyn/16/dossiers/PLFSS2024" TargetMode="External"/><Relationship Id="rId5" Type="http://schemas.openxmlformats.org/officeDocument/2006/relationships/hyperlink" Target="https://www.uniopss.asso.fr/sites/default/files/fichiers/uniopss/analyse_uniopss_plf_2024.pdfhttps:/www.uniopss.asso.fr/sites/default/files/fichiers/uniopss/analyse_uniopss_plf_2024.pdf" TargetMode="External"/><Relationship Id="rId4" Type="http://schemas.openxmlformats.org/officeDocument/2006/relationships/hyperlink" Target="https://www.uniopss.asso.fr/sites/default/files/fichiers/uniopss/cp_uniopss_plf_2024_-_30-10-23.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sante.gouv.fr/IMG/pdf/dossier_de_presse_vieillir_en_bonne_sante_2020-2022.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ssemblee-nationale.fr/dyn/16/dossiers/mesures_societe_bien_vieillir"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s://www.uriopss-idf.fr/actualites/contribution-prs-3-accompagnement-personnes-handicapees-vieillissant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5.jp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s://forms.office.com/Pages/ResponsePage.aspx?id=q37wKpedVUuwlF5v2HOimLM1tAMgX_hBuhT83f6uxIxUQzFaVzM0SURDT1ZJOFJVV1pLTUxZUUNURS4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8.svg"/></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g"/><Relationship Id="rId7" Type="http://schemas.openxmlformats.org/officeDocument/2006/relationships/diagramColors" Target="../diagrams/colors2.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hyperlink" Target="https://www.mesopinions.com/petition/enfants/sauver-protection-enfance-pendant-qu-temps/219831" TargetMode="External"/></Relationships>
</file>

<file path=ppt/slides/_rels/slide5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g"/><Relationship Id="rId7" Type="http://schemas.openxmlformats.org/officeDocument/2006/relationships/diagramColors" Target="../diagrams/colors3.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g"/><Relationship Id="rId7" Type="http://schemas.openxmlformats.org/officeDocument/2006/relationships/diagramColors" Target="../diagrams/colors4.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g"/><Relationship Id="rId7" Type="http://schemas.openxmlformats.org/officeDocument/2006/relationships/diagramColors" Target="../diagrams/colors5.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76.svg"/><Relationship Id="rId4" Type="http://schemas.openxmlformats.org/officeDocument/2006/relationships/image" Target="../media/image75.png"/></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c.pardoen@uriopss-idf.fr"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comments" Target="../comments/comment1.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3.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
        <p:nvSpPr>
          <p:cNvPr id="3" name="object 3"/>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F497D">
              <a:alpha val="71759"/>
            </a:srgbClr>
          </a:solidFill>
        </p:spPr>
        <p:txBody>
          <a:bodyPr wrap="square" lIns="0" tIns="0" rIns="0" bIns="0" rtlCol="0"/>
          <a:lstStyle/>
          <a:p>
            <a:endParaRPr sz="1200"/>
          </a:p>
        </p:txBody>
      </p:sp>
      <p:sp>
        <p:nvSpPr>
          <p:cNvPr id="4" name="object 4"/>
          <p:cNvSpPr/>
          <p:nvPr/>
        </p:nvSpPr>
        <p:spPr>
          <a:xfrm>
            <a:off x="595392" y="685800"/>
            <a:ext cx="2056553" cy="215900"/>
          </a:xfrm>
          <a:custGeom>
            <a:avLst/>
            <a:gdLst/>
            <a:ahLst/>
            <a:cxnLst/>
            <a:rect l="l" t="t" r="r" b="b"/>
            <a:pathLst>
              <a:path w="3084829" h="323850">
                <a:moveTo>
                  <a:pt x="3084776" y="323849"/>
                </a:moveTo>
                <a:lnTo>
                  <a:pt x="0" y="323849"/>
                </a:lnTo>
                <a:lnTo>
                  <a:pt x="0" y="0"/>
                </a:lnTo>
                <a:lnTo>
                  <a:pt x="3084776" y="0"/>
                </a:lnTo>
                <a:lnTo>
                  <a:pt x="3084776" y="323849"/>
                </a:lnTo>
                <a:close/>
              </a:path>
            </a:pathLst>
          </a:custGeom>
          <a:solidFill>
            <a:srgbClr val="FFBF00"/>
          </a:solidFill>
        </p:spPr>
        <p:txBody>
          <a:bodyPr wrap="square" lIns="0" tIns="0" rIns="0" bIns="0" rtlCol="0"/>
          <a:lstStyle/>
          <a:p>
            <a:endParaRPr sz="1200"/>
          </a:p>
        </p:txBody>
      </p:sp>
      <p:pic>
        <p:nvPicPr>
          <p:cNvPr id="5" name="object 5"/>
          <p:cNvPicPr/>
          <p:nvPr/>
        </p:nvPicPr>
        <p:blipFill>
          <a:blip r:embed="rId3" cstate="print"/>
          <a:stretch>
            <a:fillRect/>
          </a:stretch>
        </p:blipFill>
        <p:spPr>
          <a:xfrm>
            <a:off x="10029059" y="4424787"/>
            <a:ext cx="1809749" cy="2044699"/>
          </a:xfrm>
          <a:prstGeom prst="rect">
            <a:avLst/>
          </a:prstGeom>
        </p:spPr>
      </p:pic>
      <p:sp>
        <p:nvSpPr>
          <p:cNvPr id="6" name="object 6"/>
          <p:cNvSpPr txBox="1"/>
          <p:nvPr/>
        </p:nvSpPr>
        <p:spPr>
          <a:xfrm>
            <a:off x="677333" y="1478879"/>
            <a:ext cx="11161475" cy="849870"/>
          </a:xfrm>
          <a:prstGeom prst="rect">
            <a:avLst/>
          </a:prstGeom>
        </p:spPr>
        <p:txBody>
          <a:bodyPr vert="horz" wrap="square" lIns="0" tIns="8467" rIns="0" bIns="0" rtlCol="0">
            <a:spAutoFit/>
          </a:bodyPr>
          <a:lstStyle/>
          <a:p>
            <a:pPr marL="8467">
              <a:spcBef>
                <a:spcPts val="67"/>
              </a:spcBef>
            </a:pPr>
            <a:r>
              <a:rPr lang="fr-FR" sz="5467" b="1" spc="-127">
                <a:solidFill>
                  <a:srgbClr val="FFFFFF"/>
                </a:solidFill>
                <a:latin typeface="Tahoma"/>
                <a:cs typeface="Tahoma"/>
              </a:rPr>
              <a:t>Journée des mandataires</a:t>
            </a:r>
            <a:endParaRPr sz="5467">
              <a:latin typeface="Tahoma"/>
              <a:cs typeface="Tahoma"/>
            </a:endParaRPr>
          </a:p>
        </p:txBody>
      </p:sp>
      <p:sp>
        <p:nvSpPr>
          <p:cNvPr id="7" name="object 7"/>
          <p:cNvSpPr txBox="1"/>
          <p:nvPr/>
        </p:nvSpPr>
        <p:spPr>
          <a:xfrm>
            <a:off x="677333" y="3414247"/>
            <a:ext cx="6028267" cy="439437"/>
          </a:xfrm>
          <a:prstGeom prst="rect">
            <a:avLst/>
          </a:prstGeom>
        </p:spPr>
        <p:txBody>
          <a:bodyPr vert="horz" wrap="square" lIns="0" tIns="8467" rIns="0" bIns="0" rtlCol="0">
            <a:spAutoFit/>
          </a:bodyPr>
          <a:lstStyle/>
          <a:p>
            <a:pPr marL="8467">
              <a:spcBef>
                <a:spcPts val="67"/>
              </a:spcBef>
            </a:pPr>
            <a:r>
              <a:rPr lang="fr-FR" sz="2800" b="1" spc="-87">
                <a:solidFill>
                  <a:srgbClr val="FFFFFF"/>
                </a:solidFill>
                <a:latin typeface="Arial"/>
                <a:cs typeface="Arial"/>
              </a:rPr>
              <a:t>Introduction</a:t>
            </a:r>
            <a:endParaRPr sz="2800">
              <a:latin typeface="Arial"/>
              <a:cs typeface="Arial"/>
            </a:endParaRPr>
          </a:p>
        </p:txBody>
      </p:sp>
      <p:sp>
        <p:nvSpPr>
          <p:cNvPr id="8" name="object 7">
            <a:extLst>
              <a:ext uri="{FF2B5EF4-FFF2-40B4-BE49-F238E27FC236}">
                <a16:creationId xmlns:a16="http://schemas.microsoft.com/office/drawing/2014/main" id="{4ECB7746-C81F-48AF-A638-7DB9D8F16C7C}"/>
              </a:ext>
            </a:extLst>
          </p:cNvPr>
          <p:cNvSpPr txBox="1"/>
          <p:nvPr/>
        </p:nvSpPr>
        <p:spPr>
          <a:xfrm>
            <a:off x="677333" y="5389768"/>
            <a:ext cx="3589867" cy="439437"/>
          </a:xfrm>
          <a:prstGeom prst="rect">
            <a:avLst/>
          </a:prstGeom>
        </p:spPr>
        <p:txBody>
          <a:bodyPr vert="horz" wrap="square" lIns="0" tIns="8467" rIns="0" bIns="0" rtlCol="0">
            <a:spAutoFit/>
          </a:bodyPr>
          <a:lstStyle/>
          <a:p>
            <a:pPr marL="8467">
              <a:spcBef>
                <a:spcPts val="67"/>
              </a:spcBef>
            </a:pPr>
            <a:r>
              <a:rPr lang="fr-FR" sz="2800" b="1" i="1" spc="-87">
                <a:solidFill>
                  <a:srgbClr val="FFFFFF"/>
                </a:solidFill>
                <a:latin typeface="Arial"/>
                <a:cs typeface="Arial"/>
              </a:rPr>
              <a:t>30 Novembre 2023</a:t>
            </a:r>
            <a:endParaRPr sz="2800" i="1">
              <a:latin typeface="Arial"/>
              <a:cs typeface="Arial"/>
            </a:endParaRPr>
          </a:p>
        </p:txBody>
      </p:sp>
    </p:spTree>
    <p:extLst>
      <p:ext uri="{BB962C8B-B14F-4D97-AF65-F5344CB8AC3E}">
        <p14:creationId xmlns:p14="http://schemas.microsoft.com/office/powerpoint/2010/main" val="147496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633306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 PLF et le PLFSS</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PLF et PLFSS</a:t>
            </a:r>
            <a:endParaRPr lang="fr-F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17" name="Rectangle 16">
            <a:extLst>
              <a:ext uri="{FF2B5EF4-FFF2-40B4-BE49-F238E27FC236}">
                <a16:creationId xmlns:a16="http://schemas.microsoft.com/office/drawing/2014/main" id="{46CF2BB5-9810-499E-BCCA-C842EC1C9FB1}"/>
              </a:ext>
            </a:extLst>
          </p:cNvPr>
          <p:cNvSpPr/>
          <p:nvPr/>
        </p:nvSpPr>
        <p:spPr>
          <a:xfrm>
            <a:off x="685875" y="1800263"/>
            <a:ext cx="2362126" cy="106287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latin typeface="Verdana" panose="020B0604030504040204" pitchFamily="34" charset="0"/>
                <a:ea typeface="Verdana" panose="020B0604030504040204" pitchFamily="34" charset="0"/>
              </a:rPr>
              <a:t>Le Projet de Loi de Finance (PLF)</a:t>
            </a:r>
          </a:p>
        </p:txBody>
      </p:sp>
      <p:sp>
        <p:nvSpPr>
          <p:cNvPr id="19" name="Rectangle 18">
            <a:extLst>
              <a:ext uri="{FF2B5EF4-FFF2-40B4-BE49-F238E27FC236}">
                <a16:creationId xmlns:a16="http://schemas.microsoft.com/office/drawing/2014/main" id="{B9E1D835-7CD0-43E1-AA6D-87AF8612FD9B}"/>
              </a:ext>
            </a:extLst>
          </p:cNvPr>
          <p:cNvSpPr/>
          <p:nvPr/>
        </p:nvSpPr>
        <p:spPr>
          <a:xfrm>
            <a:off x="685875" y="4029396"/>
            <a:ext cx="2362126" cy="106287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latin typeface="Verdana" panose="020B0604030504040204" pitchFamily="34" charset="0"/>
                <a:ea typeface="Verdana" panose="020B0604030504040204" pitchFamily="34" charset="0"/>
              </a:rPr>
              <a:t>Le Projet de Loi de financement de la sécurité sociale (PLFSS)</a:t>
            </a:r>
          </a:p>
        </p:txBody>
      </p:sp>
      <p:sp>
        <p:nvSpPr>
          <p:cNvPr id="6" name="ZoneTexte 5">
            <a:extLst>
              <a:ext uri="{FF2B5EF4-FFF2-40B4-BE49-F238E27FC236}">
                <a16:creationId xmlns:a16="http://schemas.microsoft.com/office/drawing/2014/main" id="{CDBDABB0-B7C8-4556-801E-B8CEF9B2EF73}"/>
              </a:ext>
            </a:extLst>
          </p:cNvPr>
          <p:cNvSpPr txBox="1"/>
          <p:nvPr/>
        </p:nvSpPr>
        <p:spPr>
          <a:xfrm>
            <a:off x="4210050" y="4096071"/>
            <a:ext cx="6819900" cy="923330"/>
          </a:xfrm>
          <a:prstGeom prst="rect">
            <a:avLst/>
          </a:prstGeom>
          <a:noFill/>
        </p:spPr>
        <p:txBody>
          <a:bodyPr wrap="square" rtlCol="0">
            <a:spAutoFit/>
          </a:bodyPr>
          <a:lstStyle/>
          <a:p>
            <a:pPr marL="285750" indent="-285750">
              <a:buFont typeface="Arial" panose="020B0604020202020204" pitchFamily="34" charset="0"/>
              <a:buChar char="•"/>
            </a:pPr>
            <a:r>
              <a:rPr lang="fr-FR">
                <a:latin typeface="Verdana" panose="020B0604030504040204" pitchFamily="34" charset="0"/>
                <a:ea typeface="Verdana" panose="020B0604030504040204" pitchFamily="34" charset="0"/>
              </a:rPr>
              <a:t>Document établissant des prévisions de recettes de la Sécurité sociale et des objectifs de dépense ; </a:t>
            </a:r>
          </a:p>
          <a:p>
            <a:pPr marL="285750" indent="-285750">
              <a:buFont typeface="Arial" panose="020B0604020202020204" pitchFamily="34" charset="0"/>
              <a:buChar char="•"/>
            </a:pPr>
            <a:r>
              <a:rPr lang="fr-FR">
                <a:latin typeface="Verdana" panose="020B0604030504040204" pitchFamily="34" charset="0"/>
                <a:ea typeface="Verdana" panose="020B0604030504040204" pitchFamily="34" charset="0"/>
              </a:rPr>
              <a:t>Pas de portée budgétaire contraignante. </a:t>
            </a:r>
          </a:p>
        </p:txBody>
      </p:sp>
      <p:sp>
        <p:nvSpPr>
          <p:cNvPr id="20" name="ZoneTexte 19">
            <a:extLst>
              <a:ext uri="{FF2B5EF4-FFF2-40B4-BE49-F238E27FC236}">
                <a16:creationId xmlns:a16="http://schemas.microsoft.com/office/drawing/2014/main" id="{A6BBE3EA-4613-41FA-9E90-1D1EB8C77621}"/>
              </a:ext>
            </a:extLst>
          </p:cNvPr>
          <p:cNvSpPr txBox="1"/>
          <p:nvPr/>
        </p:nvSpPr>
        <p:spPr>
          <a:xfrm>
            <a:off x="4210050" y="1855030"/>
            <a:ext cx="6819900" cy="923330"/>
          </a:xfrm>
          <a:prstGeom prst="rect">
            <a:avLst/>
          </a:prstGeom>
          <a:noFill/>
        </p:spPr>
        <p:txBody>
          <a:bodyPr wrap="square" rtlCol="0">
            <a:spAutoFit/>
          </a:bodyPr>
          <a:lstStyle/>
          <a:p>
            <a:pPr marL="285750" indent="-285750">
              <a:buFont typeface="Arial" panose="020B0604020202020204" pitchFamily="34" charset="0"/>
              <a:buChar char="•"/>
            </a:pPr>
            <a:r>
              <a:rPr lang="fr-FR">
                <a:latin typeface="Verdana" panose="020B0604030504040204" pitchFamily="34" charset="0"/>
                <a:ea typeface="Verdana" panose="020B0604030504040204" pitchFamily="34" charset="0"/>
              </a:rPr>
              <a:t>Projet de loi fixant le budget de l’Etat pour l’année à venir</a:t>
            </a:r>
          </a:p>
          <a:p>
            <a:pPr marL="285750" indent="-285750">
              <a:buFont typeface="Arial" panose="020B0604020202020204" pitchFamily="34" charset="0"/>
              <a:buChar char="•"/>
            </a:pPr>
            <a:r>
              <a:rPr lang="fr-FR">
                <a:latin typeface="Verdana" panose="020B0604030504040204" pitchFamily="34" charset="0"/>
                <a:ea typeface="Verdana" panose="020B0604030504040204" pitchFamily="34" charset="0"/>
              </a:rPr>
              <a:t>Portée budgétaire contraignante</a:t>
            </a:r>
          </a:p>
        </p:txBody>
      </p:sp>
      <p:sp>
        <p:nvSpPr>
          <p:cNvPr id="8" name="Flèche : droite 7">
            <a:extLst>
              <a:ext uri="{FF2B5EF4-FFF2-40B4-BE49-F238E27FC236}">
                <a16:creationId xmlns:a16="http://schemas.microsoft.com/office/drawing/2014/main" id="{C687B3B0-FF28-4F6C-8A9C-01B7B6DFEA19}"/>
              </a:ext>
            </a:extLst>
          </p:cNvPr>
          <p:cNvSpPr/>
          <p:nvPr/>
        </p:nvSpPr>
        <p:spPr>
          <a:xfrm>
            <a:off x="3362325" y="4476750"/>
            <a:ext cx="666750" cy="234317"/>
          </a:xfrm>
          <a:prstGeom prst="rightArrow">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droite 21">
            <a:extLst>
              <a:ext uri="{FF2B5EF4-FFF2-40B4-BE49-F238E27FC236}">
                <a16:creationId xmlns:a16="http://schemas.microsoft.com/office/drawing/2014/main" id="{A75096DD-E590-4E00-A65B-AFF1C790E378}"/>
              </a:ext>
            </a:extLst>
          </p:cNvPr>
          <p:cNvSpPr/>
          <p:nvPr/>
        </p:nvSpPr>
        <p:spPr>
          <a:xfrm>
            <a:off x="3362325" y="2237843"/>
            <a:ext cx="666750" cy="234317"/>
          </a:xfrm>
          <a:prstGeom prst="rightArrow">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0693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 PLF : le regard du réseau UNIOPSS-URIOPSS </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PLF et PLFSS</a:t>
            </a:r>
            <a:endParaRPr lang="fr-F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13" name="ZoneTexte 12">
            <a:extLst>
              <a:ext uri="{FF2B5EF4-FFF2-40B4-BE49-F238E27FC236}">
                <a16:creationId xmlns:a16="http://schemas.microsoft.com/office/drawing/2014/main" id="{8BDD0393-0EEE-47D5-83C4-172C427E06F8}"/>
              </a:ext>
            </a:extLst>
          </p:cNvPr>
          <p:cNvSpPr txBox="1"/>
          <p:nvPr/>
        </p:nvSpPr>
        <p:spPr>
          <a:xfrm>
            <a:off x="685874" y="1457354"/>
            <a:ext cx="10058326" cy="4790863"/>
          </a:xfrm>
          <a:prstGeom prst="rect">
            <a:avLst/>
          </a:prstGeom>
          <a:noFill/>
        </p:spPr>
        <p:txBody>
          <a:bodyPr wrap="square">
            <a:spAutoFit/>
          </a:bodyPr>
          <a:lstStyle/>
          <a:p>
            <a:pPr lvl="0">
              <a:lnSpc>
                <a:spcPct val="107000"/>
              </a:lnSpc>
            </a:pPr>
            <a:r>
              <a:rPr lang="fr-FR" b="1">
                <a:latin typeface="Verdana" panose="020B0604030504040204" pitchFamily="34" charset="0"/>
                <a:ea typeface="Verdana" panose="020B0604030504040204" pitchFamily="34" charset="0"/>
              </a:rPr>
              <a:t>Un texte qui intervient dans un contexte d’attentes fortes de la part des personnes accompagnées et des associations : </a:t>
            </a:r>
          </a:p>
          <a:p>
            <a:pPr lvl="2">
              <a:lnSpc>
                <a:spcPct val="107000"/>
              </a:lnSpc>
              <a:spcBef>
                <a:spcPts val="1200"/>
              </a:spcBef>
            </a:pPr>
            <a:r>
              <a:rPr lang="fr-FR">
                <a:latin typeface="Verdana" panose="020B0604030504040204" pitchFamily="34" charset="0"/>
                <a:ea typeface="Verdana" panose="020B0604030504040204" pitchFamily="34" charset="0"/>
              </a:rPr>
              <a:t>Une </a:t>
            </a:r>
            <a:r>
              <a:rPr lang="fr-FR" b="1">
                <a:solidFill>
                  <a:srgbClr val="1F497D"/>
                </a:solidFill>
                <a:latin typeface="Verdana" panose="020B0604030504040204" pitchFamily="34" charset="0"/>
                <a:ea typeface="Verdana" panose="020B0604030504040204" pitchFamily="34" charset="0"/>
              </a:rPr>
              <a:t>crise de l’énergie et un niveau d’inflation inédit</a:t>
            </a:r>
            <a:r>
              <a:rPr lang="fr-FR">
                <a:latin typeface="Verdana" panose="020B0604030504040204" pitchFamily="34" charset="0"/>
                <a:ea typeface="Verdana" panose="020B0604030504040204" pitchFamily="34" charset="0"/>
              </a:rPr>
              <a:t>, mais une absence de perspective claire concernant le bouclier tarifaire pour les particuliers ;</a:t>
            </a:r>
          </a:p>
          <a:p>
            <a:pPr lvl="2">
              <a:lnSpc>
                <a:spcPct val="107000"/>
              </a:lnSpc>
              <a:spcBef>
                <a:spcPts val="1200"/>
              </a:spcBef>
            </a:pPr>
            <a:r>
              <a:rPr lang="fr-FR">
                <a:latin typeface="Verdana" panose="020B0604030504040204" pitchFamily="34" charset="0"/>
                <a:ea typeface="Verdana" panose="020B0604030504040204" pitchFamily="34" charset="0"/>
              </a:rPr>
              <a:t>Un </a:t>
            </a:r>
            <a:r>
              <a:rPr lang="fr-FR" b="1">
                <a:solidFill>
                  <a:srgbClr val="1F497D"/>
                </a:solidFill>
                <a:latin typeface="Verdana" panose="020B0604030504040204" pitchFamily="34" charset="0"/>
                <a:ea typeface="Verdana" panose="020B0604030504040204" pitchFamily="34" charset="0"/>
              </a:rPr>
              <a:t>contexte inflationniste </a:t>
            </a:r>
            <a:r>
              <a:rPr lang="fr-FR">
                <a:latin typeface="Verdana" panose="020B0604030504040204" pitchFamily="34" charset="0"/>
                <a:ea typeface="Verdana" panose="020B0604030504040204" pitchFamily="34" charset="0"/>
              </a:rPr>
              <a:t>qui pèse sur les structures (énergie, alimentation, fournitures, coût des travaux, loyers du parc privé, hausse du point d’indice…) ;</a:t>
            </a:r>
          </a:p>
          <a:p>
            <a:pPr lvl="2">
              <a:lnSpc>
                <a:spcPct val="107000"/>
              </a:lnSpc>
              <a:spcBef>
                <a:spcPts val="1200"/>
              </a:spcBef>
            </a:pPr>
            <a:r>
              <a:rPr lang="fr-FR">
                <a:latin typeface="Verdana" panose="020B0604030504040204" pitchFamily="34" charset="0"/>
                <a:ea typeface="Verdana" panose="020B0604030504040204" pitchFamily="34" charset="0"/>
              </a:rPr>
              <a:t>Une </a:t>
            </a:r>
            <a:r>
              <a:rPr lang="fr-FR" b="1">
                <a:solidFill>
                  <a:srgbClr val="1F497D"/>
                </a:solidFill>
                <a:latin typeface="Verdana" panose="020B0604030504040204" pitchFamily="34" charset="0"/>
                <a:ea typeface="Verdana" panose="020B0604030504040204" pitchFamily="34" charset="0"/>
              </a:rPr>
              <a:t>crise des métiers du social et du médico-social </a:t>
            </a:r>
            <a:r>
              <a:rPr lang="fr-FR">
                <a:latin typeface="Verdana" panose="020B0604030504040204" pitchFamily="34" charset="0"/>
                <a:ea typeface="Verdana" panose="020B0604030504040204" pitchFamily="34" charset="0"/>
              </a:rPr>
              <a:t>: tensions RH fortes, revalorisations qui n’incluent pas l’ensemble des travailleurs ;</a:t>
            </a:r>
          </a:p>
          <a:p>
            <a:pPr lvl="2">
              <a:lnSpc>
                <a:spcPct val="107000"/>
              </a:lnSpc>
              <a:spcBef>
                <a:spcPts val="1200"/>
              </a:spcBef>
            </a:pPr>
            <a:r>
              <a:rPr lang="fr-FR">
                <a:latin typeface="Verdana" panose="020B0604030504040204" pitchFamily="34" charset="0"/>
                <a:ea typeface="Verdana" panose="020B0604030504040204" pitchFamily="34" charset="0"/>
              </a:rPr>
              <a:t>Un </a:t>
            </a:r>
            <a:r>
              <a:rPr lang="fr-FR" b="1">
                <a:solidFill>
                  <a:srgbClr val="1F497D"/>
                </a:solidFill>
                <a:latin typeface="Verdana" panose="020B0604030504040204" pitchFamily="34" charset="0"/>
                <a:ea typeface="Verdana" panose="020B0604030504040204" pitchFamily="34" charset="0"/>
              </a:rPr>
              <a:t>accueil des exilés d’Ukraine </a:t>
            </a:r>
            <a:r>
              <a:rPr lang="fr-FR">
                <a:latin typeface="Verdana" panose="020B0604030504040204" pitchFamily="34" charset="0"/>
                <a:ea typeface="Verdana" panose="020B0604030504040204" pitchFamily="34" charset="0"/>
              </a:rPr>
              <a:t>qui a généré une forte mobilisation et mériterait d’être élargi et généralisé ;</a:t>
            </a:r>
          </a:p>
          <a:p>
            <a:pPr lvl="2">
              <a:lnSpc>
                <a:spcPct val="107000"/>
              </a:lnSpc>
              <a:spcBef>
                <a:spcPts val="1200"/>
              </a:spcBef>
              <a:spcAft>
                <a:spcPts val="800"/>
              </a:spcAft>
            </a:pPr>
            <a:r>
              <a:rPr lang="fr-FR">
                <a:latin typeface="Verdana" panose="020B0604030504040204" pitchFamily="34" charset="0"/>
                <a:ea typeface="Verdana" panose="020B0604030504040204" pitchFamily="34" charset="0"/>
              </a:rPr>
              <a:t>Une </a:t>
            </a:r>
            <a:r>
              <a:rPr lang="fr-FR" b="1">
                <a:solidFill>
                  <a:srgbClr val="1F497D"/>
                </a:solidFill>
                <a:latin typeface="Verdana" panose="020B0604030504040204" pitchFamily="34" charset="0"/>
                <a:ea typeface="Verdana" panose="020B0604030504040204" pitchFamily="34" charset="0"/>
              </a:rPr>
              <a:t>intensification de la pauvreté</a:t>
            </a:r>
            <a:r>
              <a:rPr lang="fr-FR">
                <a:latin typeface="Verdana" panose="020B0604030504040204" pitchFamily="34" charset="0"/>
                <a:ea typeface="Verdana" panose="020B0604030504040204" pitchFamily="34" charset="0"/>
              </a:rPr>
              <a:t>, trace du COVID-19.</a:t>
            </a:r>
          </a:p>
          <a:p>
            <a:pPr lvl="0">
              <a:lnSpc>
                <a:spcPct val="107000"/>
              </a:lnSpc>
            </a:pPr>
            <a:endParaRPr lang="fr-FR">
              <a:latin typeface="Verdana" panose="020B0604030504040204" pitchFamily="34" charset="0"/>
              <a:ea typeface="Verdana" panose="020B0604030504040204" pitchFamily="34" charset="0"/>
            </a:endParaRPr>
          </a:p>
        </p:txBody>
      </p:sp>
      <p:pic>
        <p:nvPicPr>
          <p:cNvPr id="10" name="Graphique 9" descr="Atome avec un remplissage uni">
            <a:extLst>
              <a:ext uri="{FF2B5EF4-FFF2-40B4-BE49-F238E27FC236}">
                <a16:creationId xmlns:a16="http://schemas.microsoft.com/office/drawing/2014/main" id="{1743604A-4591-49E1-A2D8-B008E28174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922" y="2296452"/>
            <a:ext cx="533400" cy="533400"/>
          </a:xfrm>
          <a:prstGeom prst="rect">
            <a:avLst/>
          </a:prstGeom>
        </p:spPr>
      </p:pic>
      <p:pic>
        <p:nvPicPr>
          <p:cNvPr id="12" name="Graphique 11" descr="Graphique à barres avec tendance à la hausse avec un remplissage uni">
            <a:extLst>
              <a:ext uri="{FF2B5EF4-FFF2-40B4-BE49-F238E27FC236}">
                <a16:creationId xmlns:a16="http://schemas.microsoft.com/office/drawing/2014/main" id="{785B7BDE-279A-458D-ABC3-C222A78CAF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1922" y="3161554"/>
            <a:ext cx="533400" cy="533400"/>
          </a:xfrm>
          <a:prstGeom prst="rect">
            <a:avLst/>
          </a:prstGeom>
        </p:spPr>
      </p:pic>
      <p:pic>
        <p:nvPicPr>
          <p:cNvPr id="15" name="Graphique 14" descr="Vivats avec un remplissage uni">
            <a:extLst>
              <a:ext uri="{FF2B5EF4-FFF2-40B4-BE49-F238E27FC236}">
                <a16:creationId xmlns:a16="http://schemas.microsoft.com/office/drawing/2014/main" id="{D3CF6F9A-3BE8-45F5-B27C-2AF97A80DB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1922" y="4792565"/>
            <a:ext cx="533400" cy="533400"/>
          </a:xfrm>
          <a:prstGeom prst="rect">
            <a:avLst/>
          </a:prstGeom>
        </p:spPr>
      </p:pic>
      <p:pic>
        <p:nvPicPr>
          <p:cNvPr id="18" name="Graphique 17" descr="Connexions avec un remplissage uni">
            <a:extLst>
              <a:ext uri="{FF2B5EF4-FFF2-40B4-BE49-F238E27FC236}">
                <a16:creationId xmlns:a16="http://schemas.microsoft.com/office/drawing/2014/main" id="{A3D3DF88-4B37-4B0A-BEDE-D390B28797F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1922" y="4027494"/>
            <a:ext cx="533400" cy="533400"/>
          </a:xfrm>
          <a:prstGeom prst="rect">
            <a:avLst/>
          </a:prstGeom>
        </p:spPr>
      </p:pic>
      <p:pic>
        <p:nvPicPr>
          <p:cNvPr id="23" name="Graphique 22" descr="Pièces avec un remplissage uni">
            <a:extLst>
              <a:ext uri="{FF2B5EF4-FFF2-40B4-BE49-F238E27FC236}">
                <a16:creationId xmlns:a16="http://schemas.microsoft.com/office/drawing/2014/main" id="{C93CD000-AF19-48DB-9B9A-CFFE3559468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1922" y="5392411"/>
            <a:ext cx="553887" cy="553887"/>
          </a:xfrm>
          <a:prstGeom prst="rect">
            <a:avLst/>
          </a:prstGeom>
        </p:spPr>
      </p:pic>
    </p:spTree>
    <p:extLst>
      <p:ext uri="{BB962C8B-B14F-4D97-AF65-F5344CB8AC3E}">
        <p14:creationId xmlns:p14="http://schemas.microsoft.com/office/powerpoint/2010/main" val="202217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 PLF : le regard du réseau UNIOPSS-URIOPSS </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PLF et PLFSS</a:t>
            </a:r>
            <a:endParaRPr lang="fr-F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13" name="ZoneTexte 12">
            <a:extLst>
              <a:ext uri="{FF2B5EF4-FFF2-40B4-BE49-F238E27FC236}">
                <a16:creationId xmlns:a16="http://schemas.microsoft.com/office/drawing/2014/main" id="{8BDD0393-0EEE-47D5-83C4-172C427E06F8}"/>
              </a:ext>
            </a:extLst>
          </p:cNvPr>
          <p:cNvSpPr txBox="1"/>
          <p:nvPr/>
        </p:nvSpPr>
        <p:spPr>
          <a:xfrm>
            <a:off x="685874" y="1457354"/>
            <a:ext cx="10058326" cy="658835"/>
          </a:xfrm>
          <a:prstGeom prst="rect">
            <a:avLst/>
          </a:prstGeom>
          <a:noFill/>
        </p:spPr>
        <p:txBody>
          <a:bodyPr wrap="square">
            <a:spAutoFit/>
          </a:bodyPr>
          <a:lstStyle/>
          <a:p>
            <a:pPr lvl="0">
              <a:lnSpc>
                <a:spcPct val="107000"/>
              </a:lnSpc>
            </a:pPr>
            <a:r>
              <a:rPr lang="fr-FR" b="1">
                <a:latin typeface="Verdana" panose="020B0604030504040204" pitchFamily="34" charset="0"/>
                <a:ea typeface="Verdana" panose="020B0604030504040204" pitchFamily="34" charset="0"/>
              </a:rPr>
              <a:t>Un PLF 2024 qui prévoit</a:t>
            </a:r>
          </a:p>
          <a:p>
            <a:pPr lvl="0">
              <a:lnSpc>
                <a:spcPct val="107000"/>
              </a:lnSpc>
            </a:pPr>
            <a:endParaRPr lang="fr-FR">
              <a:latin typeface="Verdana" panose="020B0604030504040204" pitchFamily="34" charset="0"/>
              <a:ea typeface="Verdana" panose="020B0604030504040204" pitchFamily="34" charset="0"/>
            </a:endParaRPr>
          </a:p>
        </p:txBody>
      </p:sp>
      <p:graphicFrame>
        <p:nvGraphicFramePr>
          <p:cNvPr id="8" name="Diagramme 7">
            <a:extLst>
              <a:ext uri="{FF2B5EF4-FFF2-40B4-BE49-F238E27FC236}">
                <a16:creationId xmlns:a16="http://schemas.microsoft.com/office/drawing/2014/main" id="{798BE4C5-FF9F-44DA-83BD-6E793979CC91}"/>
              </a:ext>
            </a:extLst>
          </p:cNvPr>
          <p:cNvGraphicFramePr/>
          <p:nvPr>
            <p:extLst>
              <p:ext uri="{D42A27DB-BD31-4B8C-83A1-F6EECF244321}">
                <p14:modId xmlns:p14="http://schemas.microsoft.com/office/powerpoint/2010/main" val="2738909112"/>
              </p:ext>
            </p:extLst>
          </p:nvPr>
        </p:nvGraphicFramePr>
        <p:xfrm>
          <a:off x="2341217" y="1605770"/>
          <a:ext cx="7509565" cy="46809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ZoneTexte 8">
            <a:extLst>
              <a:ext uri="{FF2B5EF4-FFF2-40B4-BE49-F238E27FC236}">
                <a16:creationId xmlns:a16="http://schemas.microsoft.com/office/drawing/2014/main" id="{F0684AF8-EF9B-4EA1-88ED-C82AFB531874}"/>
              </a:ext>
            </a:extLst>
          </p:cNvPr>
          <p:cNvSpPr txBox="1"/>
          <p:nvPr/>
        </p:nvSpPr>
        <p:spPr>
          <a:xfrm>
            <a:off x="334616" y="3072930"/>
            <a:ext cx="3299792" cy="1015663"/>
          </a:xfrm>
          <a:prstGeom prst="rect">
            <a:avLst/>
          </a:prstGeom>
          <a:noFill/>
        </p:spPr>
        <p:txBody>
          <a:bodyPr wrap="square" rtlCol="0">
            <a:spAutoFit/>
          </a:bodyPr>
          <a:lstStyle/>
          <a:p>
            <a:pPr algn="r"/>
            <a:r>
              <a:rPr lang="fr-FR" sz="1200">
                <a:latin typeface="Verdana" panose="020B0604030504040204" pitchFamily="34" charset="0"/>
                <a:ea typeface="Verdana" panose="020B0604030504040204" pitchFamily="34" charset="0"/>
              </a:rPr>
              <a:t>Augmentation du budget de l’Education Nationale (revalorisation des rémunération ; pacte enseignant…) ; de la mission « Défense » ; des crédits de la Justice…</a:t>
            </a:r>
          </a:p>
        </p:txBody>
      </p:sp>
      <p:sp>
        <p:nvSpPr>
          <p:cNvPr id="15" name="ZoneTexte 14">
            <a:extLst>
              <a:ext uri="{FF2B5EF4-FFF2-40B4-BE49-F238E27FC236}">
                <a16:creationId xmlns:a16="http://schemas.microsoft.com/office/drawing/2014/main" id="{21C6D45A-5FCF-4CD5-BD5D-29A060B50A97}"/>
              </a:ext>
            </a:extLst>
          </p:cNvPr>
          <p:cNvSpPr txBox="1"/>
          <p:nvPr/>
        </p:nvSpPr>
        <p:spPr>
          <a:xfrm>
            <a:off x="1001274" y="5238105"/>
            <a:ext cx="3299792" cy="830997"/>
          </a:xfrm>
          <a:prstGeom prst="rect">
            <a:avLst/>
          </a:prstGeom>
          <a:noFill/>
        </p:spPr>
        <p:txBody>
          <a:bodyPr wrap="square" rtlCol="0">
            <a:spAutoFit/>
          </a:bodyPr>
          <a:lstStyle/>
          <a:p>
            <a:pPr algn="r"/>
            <a:r>
              <a:rPr lang="fr-FR" sz="1200">
                <a:latin typeface="Verdana" panose="020B0604030504040204" pitchFamily="34" charset="0"/>
                <a:ea typeface="Verdana" panose="020B0604030504040204" pitchFamily="34" charset="0"/>
              </a:rPr>
              <a:t>Augmentation de la dotation globale de fonctionnement ; compensation de la taxe d’habitation sur les logements vacants…</a:t>
            </a:r>
          </a:p>
        </p:txBody>
      </p:sp>
      <p:sp>
        <p:nvSpPr>
          <p:cNvPr id="16" name="ZoneTexte 15">
            <a:extLst>
              <a:ext uri="{FF2B5EF4-FFF2-40B4-BE49-F238E27FC236}">
                <a16:creationId xmlns:a16="http://schemas.microsoft.com/office/drawing/2014/main" id="{BB1A046C-BD72-47EF-9212-4BA5E2374ABA}"/>
              </a:ext>
            </a:extLst>
          </p:cNvPr>
          <p:cNvSpPr txBox="1"/>
          <p:nvPr/>
        </p:nvSpPr>
        <p:spPr>
          <a:xfrm>
            <a:off x="7890933" y="5145771"/>
            <a:ext cx="3299792" cy="1015663"/>
          </a:xfrm>
          <a:prstGeom prst="rect">
            <a:avLst/>
          </a:prstGeom>
          <a:noFill/>
        </p:spPr>
        <p:txBody>
          <a:bodyPr wrap="square" rtlCol="0">
            <a:spAutoFit/>
          </a:bodyPr>
          <a:lstStyle/>
          <a:p>
            <a:r>
              <a:rPr lang="fr-FR" sz="1200">
                <a:latin typeface="Verdana" panose="020B0604030504040204" pitchFamily="34" charset="0"/>
                <a:ea typeface="Verdana" panose="020B0604030504040204" pitchFamily="34" charset="0"/>
              </a:rPr>
              <a:t>40 milliards d’euros consacrés à la transition écologique : rénovation des bâtiments et logements privés et publics ; transition de l’agriculture ; compétitivité verte…</a:t>
            </a:r>
          </a:p>
        </p:txBody>
      </p:sp>
      <p:sp>
        <p:nvSpPr>
          <p:cNvPr id="18" name="ZoneTexte 17">
            <a:extLst>
              <a:ext uri="{FF2B5EF4-FFF2-40B4-BE49-F238E27FC236}">
                <a16:creationId xmlns:a16="http://schemas.microsoft.com/office/drawing/2014/main" id="{E3F8E389-386F-443A-A0A8-661E4005C34C}"/>
              </a:ext>
            </a:extLst>
          </p:cNvPr>
          <p:cNvSpPr txBox="1"/>
          <p:nvPr/>
        </p:nvSpPr>
        <p:spPr>
          <a:xfrm>
            <a:off x="8557591" y="3096486"/>
            <a:ext cx="3299792" cy="1015663"/>
          </a:xfrm>
          <a:prstGeom prst="rect">
            <a:avLst/>
          </a:prstGeom>
          <a:noFill/>
        </p:spPr>
        <p:txBody>
          <a:bodyPr wrap="square" rtlCol="0">
            <a:spAutoFit/>
          </a:bodyPr>
          <a:lstStyle/>
          <a:p>
            <a:r>
              <a:rPr lang="fr-FR" sz="1200">
                <a:latin typeface="Verdana" panose="020B0604030504040204" pitchFamily="34" charset="0"/>
                <a:ea typeface="Verdana" panose="020B0604030504040204" pitchFamily="34" charset="0"/>
              </a:rPr>
              <a:t>Aides à l’embauche d’alternants ; niveau minimal d’imposition de 15% instauré sur les bénéfices des groupes d’entreprises multinationales et des grands groupes nationaux…</a:t>
            </a:r>
          </a:p>
        </p:txBody>
      </p:sp>
      <p:sp>
        <p:nvSpPr>
          <p:cNvPr id="19" name="ZoneTexte 18">
            <a:extLst>
              <a:ext uri="{FF2B5EF4-FFF2-40B4-BE49-F238E27FC236}">
                <a16:creationId xmlns:a16="http://schemas.microsoft.com/office/drawing/2014/main" id="{21C59A6F-7DE8-4821-830F-6BEE1E270675}"/>
              </a:ext>
            </a:extLst>
          </p:cNvPr>
          <p:cNvSpPr txBox="1"/>
          <p:nvPr/>
        </p:nvSpPr>
        <p:spPr>
          <a:xfrm>
            <a:off x="6907695" y="1700690"/>
            <a:ext cx="3756992" cy="646331"/>
          </a:xfrm>
          <a:prstGeom prst="rect">
            <a:avLst/>
          </a:prstGeom>
          <a:noFill/>
        </p:spPr>
        <p:txBody>
          <a:bodyPr wrap="square" rtlCol="0">
            <a:spAutoFit/>
          </a:bodyPr>
          <a:lstStyle/>
          <a:p>
            <a:r>
              <a:rPr lang="fr-FR" sz="1200">
                <a:latin typeface="Verdana" panose="020B0604030504040204" pitchFamily="34" charset="0"/>
                <a:ea typeface="Verdana" panose="020B0604030504040204" pitchFamily="34" charset="0"/>
              </a:rPr>
              <a:t>Indexation du barème de l’impôt sur le revenu sur l’inflation, prêt à taux zéro prorogé jusqu’en 2027…</a:t>
            </a:r>
          </a:p>
        </p:txBody>
      </p:sp>
    </p:spTree>
    <p:extLst>
      <p:ext uri="{BB962C8B-B14F-4D97-AF65-F5344CB8AC3E}">
        <p14:creationId xmlns:p14="http://schemas.microsoft.com/office/powerpoint/2010/main" val="3900452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 PLF : le regard du réseau UNIOPSS-URIOPSS </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PLF et PLFSS</a:t>
            </a:r>
            <a:endParaRPr lang="fr-F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13" name="ZoneTexte 12">
            <a:extLst>
              <a:ext uri="{FF2B5EF4-FFF2-40B4-BE49-F238E27FC236}">
                <a16:creationId xmlns:a16="http://schemas.microsoft.com/office/drawing/2014/main" id="{8BDD0393-0EEE-47D5-83C4-172C427E06F8}"/>
              </a:ext>
            </a:extLst>
          </p:cNvPr>
          <p:cNvSpPr txBox="1"/>
          <p:nvPr/>
        </p:nvSpPr>
        <p:spPr>
          <a:xfrm>
            <a:off x="685874" y="1457354"/>
            <a:ext cx="10058326" cy="955198"/>
          </a:xfrm>
          <a:prstGeom prst="rect">
            <a:avLst/>
          </a:prstGeom>
          <a:noFill/>
        </p:spPr>
        <p:txBody>
          <a:bodyPr wrap="square">
            <a:spAutoFit/>
          </a:bodyPr>
          <a:lstStyle/>
          <a:p>
            <a:pPr lvl="0">
              <a:lnSpc>
                <a:spcPct val="107000"/>
              </a:lnSpc>
            </a:pPr>
            <a:r>
              <a:rPr lang="fr-FR" b="1">
                <a:latin typeface="Verdana" panose="020B0604030504040204" pitchFamily="34" charset="0"/>
                <a:ea typeface="Verdana" panose="020B0604030504040204" pitchFamily="34" charset="0"/>
              </a:rPr>
              <a:t>Un PLF 2024 qui, malgré des engagements à saluer, présente certaines insuffisances (1/2)</a:t>
            </a:r>
          </a:p>
          <a:p>
            <a:pPr lvl="0">
              <a:lnSpc>
                <a:spcPct val="107000"/>
              </a:lnSpc>
            </a:pPr>
            <a:endParaRPr lang="fr-FR">
              <a:latin typeface="Verdana" panose="020B0604030504040204" pitchFamily="34" charset="0"/>
              <a:ea typeface="Verdana" panose="020B0604030504040204" pitchFamily="34" charset="0"/>
            </a:endParaRPr>
          </a:p>
        </p:txBody>
      </p:sp>
      <p:sp>
        <p:nvSpPr>
          <p:cNvPr id="14" name="Rectangle 13">
            <a:extLst>
              <a:ext uri="{FF2B5EF4-FFF2-40B4-BE49-F238E27FC236}">
                <a16:creationId xmlns:a16="http://schemas.microsoft.com/office/drawing/2014/main" id="{068494C3-6659-45AC-8796-BC9B1BE9303C}"/>
              </a:ext>
            </a:extLst>
          </p:cNvPr>
          <p:cNvSpPr/>
          <p:nvPr/>
        </p:nvSpPr>
        <p:spPr>
          <a:xfrm>
            <a:off x="685875" y="2317490"/>
            <a:ext cx="4968732" cy="876205"/>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Verdana" panose="020B0604030504040204" pitchFamily="34" charset="0"/>
                <a:ea typeface="Verdana" panose="020B0604030504040204" pitchFamily="34" charset="0"/>
              </a:rPr>
              <a:t>Des ambitions déconnectées des moyens quel que soit le secteur</a:t>
            </a:r>
          </a:p>
        </p:txBody>
      </p:sp>
      <p:sp>
        <p:nvSpPr>
          <p:cNvPr id="17" name="Rectangle 16">
            <a:extLst>
              <a:ext uri="{FF2B5EF4-FFF2-40B4-BE49-F238E27FC236}">
                <a16:creationId xmlns:a16="http://schemas.microsoft.com/office/drawing/2014/main" id="{9529F674-3E47-4190-9F32-FCDB5926ABA6}"/>
              </a:ext>
            </a:extLst>
          </p:cNvPr>
          <p:cNvSpPr/>
          <p:nvPr/>
        </p:nvSpPr>
        <p:spPr>
          <a:xfrm>
            <a:off x="5749376" y="2317489"/>
            <a:ext cx="4253769" cy="876205"/>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Verdana" panose="020B0604030504040204" pitchFamily="34" charset="0"/>
                <a:ea typeface="Verdana" panose="020B0604030504040204" pitchFamily="34" charset="0"/>
              </a:rPr>
              <a:t>Un investissement dans la transition écologique qui risque de ne pas atteindre les plus précaires</a:t>
            </a:r>
          </a:p>
        </p:txBody>
      </p:sp>
      <p:sp>
        <p:nvSpPr>
          <p:cNvPr id="6" name="Rectangle 5">
            <a:extLst>
              <a:ext uri="{FF2B5EF4-FFF2-40B4-BE49-F238E27FC236}">
                <a16:creationId xmlns:a16="http://schemas.microsoft.com/office/drawing/2014/main" id="{2B019E54-98EF-4B52-8BCC-CCACB47E2E44}"/>
              </a:ext>
            </a:extLst>
          </p:cNvPr>
          <p:cNvSpPr/>
          <p:nvPr/>
        </p:nvSpPr>
        <p:spPr>
          <a:xfrm>
            <a:off x="685874" y="3193696"/>
            <a:ext cx="4968732" cy="2702955"/>
          </a:xfrm>
          <a:prstGeom prst="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Wingdings" panose="05000000000000000000" pitchFamily="2" charset="2"/>
              <a:buChar char="Ø"/>
            </a:pPr>
            <a:r>
              <a:rPr lang="fr-FR" sz="1400">
                <a:solidFill>
                  <a:schemeClr val="tx1"/>
                </a:solidFill>
                <a:latin typeface="Verdana"/>
                <a:ea typeface="Verdana"/>
              </a:rPr>
              <a:t>Pas de revalorisation des minima sociaux pour tenir compte de l’inflation ;</a:t>
            </a:r>
          </a:p>
          <a:p>
            <a:pPr marL="285750" indent="-285750">
              <a:buFont typeface="Wingdings" panose="05000000000000000000" pitchFamily="2" charset="2"/>
              <a:buChar char="Ø"/>
            </a:pPr>
            <a:r>
              <a:rPr lang="fr-FR" sz="1400">
                <a:solidFill>
                  <a:schemeClr val="tx1"/>
                </a:solidFill>
                <a:latin typeface="Verdana"/>
                <a:ea typeface="Verdana"/>
              </a:rPr>
              <a:t>Une forte diminution (-9,76%) de l’action « Prévention des maladies chroniques et qualité de vie des malades » ; </a:t>
            </a:r>
            <a:endParaRPr lang="fr-FR" sz="1400">
              <a:solidFill>
                <a:schemeClr val="tx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fr-FR" sz="1400">
                <a:solidFill>
                  <a:schemeClr val="tx1"/>
                </a:solidFill>
                <a:latin typeface="Verdana"/>
                <a:ea typeface="Verdana"/>
              </a:rPr>
              <a:t>Des moyens insuffisants pour mettre fin aux sorties sèches de l’ASE ; </a:t>
            </a:r>
            <a:endParaRPr lang="fr-FR" sz="1400">
              <a:solidFill>
                <a:schemeClr val="tx1"/>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fr-FR" sz="1400">
                <a:solidFill>
                  <a:schemeClr val="tx1"/>
                </a:solidFill>
                <a:latin typeface="Verdana"/>
                <a:ea typeface="Verdana"/>
              </a:rPr>
              <a:t>La création des pôles d'appui à la scolarité (PAS) en remplacement des actuels Pôles Inclusifs d'accompagnement localisés (PIAL), suite aux annonces de la CNH : on constate cependant un manque de réflexion autour de cette annonce. </a:t>
            </a:r>
          </a:p>
        </p:txBody>
      </p:sp>
      <p:sp>
        <p:nvSpPr>
          <p:cNvPr id="21" name="Rectangle 20">
            <a:extLst>
              <a:ext uri="{FF2B5EF4-FFF2-40B4-BE49-F238E27FC236}">
                <a16:creationId xmlns:a16="http://schemas.microsoft.com/office/drawing/2014/main" id="{33117C4A-3BAB-4097-B0F7-00C72D995DE7}"/>
              </a:ext>
            </a:extLst>
          </p:cNvPr>
          <p:cNvSpPr/>
          <p:nvPr/>
        </p:nvSpPr>
        <p:spPr>
          <a:xfrm>
            <a:off x="5749374" y="3194531"/>
            <a:ext cx="4253769" cy="2711527"/>
          </a:xfrm>
          <a:prstGeom prst="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Ø"/>
            </a:pPr>
            <a:r>
              <a:rPr lang="fr-FR" sz="1400">
                <a:solidFill>
                  <a:schemeClr val="tx1"/>
                </a:solidFill>
                <a:latin typeface="Verdana" panose="020B0604030504040204" pitchFamily="34" charset="0"/>
                <a:ea typeface="Verdana" panose="020B0604030504040204" pitchFamily="34" charset="0"/>
              </a:rPr>
              <a:t>Il est nécessaire que le PLF 2024 oriente davantage des crédits vers la santé-environnement</a:t>
            </a:r>
          </a:p>
        </p:txBody>
      </p:sp>
    </p:spTree>
    <p:extLst>
      <p:ext uri="{BB962C8B-B14F-4D97-AF65-F5344CB8AC3E}">
        <p14:creationId xmlns:p14="http://schemas.microsoft.com/office/powerpoint/2010/main" val="355060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 PLF : le regard du réseau UNIOPSS-URIOPSS </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PLF et PLFSS</a:t>
            </a:r>
            <a:endParaRPr lang="fr-F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13" name="ZoneTexte 12">
            <a:extLst>
              <a:ext uri="{FF2B5EF4-FFF2-40B4-BE49-F238E27FC236}">
                <a16:creationId xmlns:a16="http://schemas.microsoft.com/office/drawing/2014/main" id="{8BDD0393-0EEE-47D5-83C4-172C427E06F8}"/>
              </a:ext>
            </a:extLst>
          </p:cNvPr>
          <p:cNvSpPr txBox="1"/>
          <p:nvPr/>
        </p:nvSpPr>
        <p:spPr>
          <a:xfrm>
            <a:off x="685874" y="1457354"/>
            <a:ext cx="10058326" cy="955198"/>
          </a:xfrm>
          <a:prstGeom prst="rect">
            <a:avLst/>
          </a:prstGeom>
          <a:noFill/>
        </p:spPr>
        <p:txBody>
          <a:bodyPr wrap="square">
            <a:spAutoFit/>
          </a:bodyPr>
          <a:lstStyle/>
          <a:p>
            <a:pPr lvl="0">
              <a:lnSpc>
                <a:spcPct val="107000"/>
              </a:lnSpc>
            </a:pPr>
            <a:r>
              <a:rPr lang="fr-FR" b="1">
                <a:latin typeface="Verdana" panose="020B0604030504040204" pitchFamily="34" charset="0"/>
                <a:ea typeface="Verdana" panose="020B0604030504040204" pitchFamily="34" charset="0"/>
              </a:rPr>
              <a:t>Un PLF 2024 qui, malgré des engagements à saluer, présente certaines insuffisances (2/2)</a:t>
            </a:r>
          </a:p>
          <a:p>
            <a:pPr lvl="0">
              <a:lnSpc>
                <a:spcPct val="107000"/>
              </a:lnSpc>
            </a:pPr>
            <a:endParaRPr lang="fr-FR">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A2F57C4B-0617-4F21-BBA1-905BD58511C5}"/>
              </a:ext>
            </a:extLst>
          </p:cNvPr>
          <p:cNvSpPr/>
          <p:nvPr/>
        </p:nvSpPr>
        <p:spPr>
          <a:xfrm>
            <a:off x="789570" y="2265755"/>
            <a:ext cx="4800525" cy="876205"/>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Verdana" panose="020B0604030504040204" pitchFamily="34" charset="0"/>
                <a:ea typeface="Verdana" panose="020B0604030504040204" pitchFamily="34" charset="0"/>
              </a:rPr>
              <a:t>Un enjeu majeur de l’accès au logement insuffisamment pris en compte</a:t>
            </a:r>
          </a:p>
        </p:txBody>
      </p:sp>
      <p:sp>
        <p:nvSpPr>
          <p:cNvPr id="20" name="Rectangle 19">
            <a:extLst>
              <a:ext uri="{FF2B5EF4-FFF2-40B4-BE49-F238E27FC236}">
                <a16:creationId xmlns:a16="http://schemas.microsoft.com/office/drawing/2014/main" id="{05E8BF20-494E-435D-9ED0-35CD05829434}"/>
              </a:ext>
            </a:extLst>
          </p:cNvPr>
          <p:cNvSpPr/>
          <p:nvPr/>
        </p:nvSpPr>
        <p:spPr>
          <a:xfrm>
            <a:off x="789569" y="3141959"/>
            <a:ext cx="4800525" cy="2484141"/>
          </a:xfrm>
          <a:prstGeom prst="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fr-FR"/>
              <a:t>LL</a:t>
            </a:r>
          </a:p>
        </p:txBody>
      </p:sp>
      <p:sp>
        <p:nvSpPr>
          <p:cNvPr id="8" name="ZoneTexte 7">
            <a:extLst>
              <a:ext uri="{FF2B5EF4-FFF2-40B4-BE49-F238E27FC236}">
                <a16:creationId xmlns:a16="http://schemas.microsoft.com/office/drawing/2014/main" id="{AB300A04-887C-4DF4-B0F5-B641E1E83EBB}"/>
              </a:ext>
            </a:extLst>
          </p:cNvPr>
          <p:cNvSpPr txBox="1"/>
          <p:nvPr/>
        </p:nvSpPr>
        <p:spPr>
          <a:xfrm>
            <a:off x="789569" y="3141960"/>
            <a:ext cx="4800525" cy="2677656"/>
          </a:xfrm>
          <a:prstGeom prst="rect">
            <a:avLst/>
          </a:prstGeom>
          <a:noFill/>
        </p:spPr>
        <p:txBody>
          <a:bodyPr wrap="square" rtlCol="0">
            <a:spAutoFit/>
          </a:bodyPr>
          <a:lstStyle/>
          <a:p>
            <a:pPr marL="285750" indent="-285750">
              <a:buFont typeface="Wingdings" panose="05000000000000000000" pitchFamily="2" charset="2"/>
              <a:buChar char="Ø"/>
            </a:pPr>
            <a:r>
              <a:rPr lang="fr-FR" sz="1400">
                <a:latin typeface="Verdana" panose="020B0604030504040204" pitchFamily="34" charset="0"/>
                <a:ea typeface="Verdana" panose="020B0604030504040204" pitchFamily="34" charset="0"/>
              </a:rPr>
              <a:t>Un engagement à saluer : l’objectif d’héberger autant qu’en 2023, avec un volume maintenu visé de 203 000 places ; </a:t>
            </a:r>
          </a:p>
          <a:p>
            <a:pPr marL="285750" indent="-285750">
              <a:buFont typeface="Wingdings" panose="05000000000000000000" pitchFamily="2" charset="2"/>
              <a:buChar char="Ø"/>
            </a:pPr>
            <a:r>
              <a:rPr lang="fr-FR" sz="1400">
                <a:latin typeface="Verdana" panose="020B0604030504040204" pitchFamily="34" charset="0"/>
                <a:ea typeface="Verdana" panose="020B0604030504040204" pitchFamily="34" charset="0"/>
              </a:rPr>
              <a:t>Une hausse des crédits CHRS, mais une baisse du budget dédié à l’hébergement d’urgence ;</a:t>
            </a:r>
          </a:p>
          <a:p>
            <a:pPr marL="285750" indent="-285750">
              <a:buFont typeface="Wingdings" panose="05000000000000000000" pitchFamily="2" charset="2"/>
              <a:buChar char="Ø"/>
            </a:pPr>
            <a:r>
              <a:rPr lang="fr-FR" sz="1400">
                <a:latin typeface="Verdana" panose="020B0604030504040204" pitchFamily="34" charset="0"/>
                <a:ea typeface="Verdana" panose="020B0604030504040204" pitchFamily="34" charset="0"/>
              </a:rPr>
              <a:t>Un effort réalisé sur l’aide à la rénovation énergétique des logements sociaux.</a:t>
            </a:r>
          </a:p>
          <a:p>
            <a:pPr marL="285750" indent="-285750">
              <a:buFont typeface="Wingdings" panose="05000000000000000000" pitchFamily="2" charset="2"/>
              <a:buChar char="Ø"/>
            </a:pPr>
            <a:r>
              <a:rPr lang="fr-FR" sz="1400">
                <a:latin typeface="Verdana" panose="020B0604030504040204" pitchFamily="34" charset="0"/>
                <a:ea typeface="Verdana" panose="020B0604030504040204" pitchFamily="34" charset="0"/>
              </a:rPr>
              <a:t>Le réseau demande la construction de 60 000 logements très sociaux (PLAI) et de 15 000 logements pour étudiants par an pendant 5 ans. </a:t>
            </a:r>
          </a:p>
          <a:p>
            <a:endParaRPr lang="fr-FR" sz="1400">
              <a:latin typeface="Verdana" panose="020B0604030504040204" pitchFamily="34" charset="0"/>
              <a:ea typeface="Verdana" panose="020B0604030504040204" pitchFamily="34" charset="0"/>
            </a:endParaRPr>
          </a:p>
        </p:txBody>
      </p:sp>
      <p:sp>
        <p:nvSpPr>
          <p:cNvPr id="9" name="Ellipse 8">
            <a:extLst>
              <a:ext uri="{FF2B5EF4-FFF2-40B4-BE49-F238E27FC236}">
                <a16:creationId xmlns:a16="http://schemas.microsoft.com/office/drawing/2014/main" id="{93A93A7B-25D2-46DC-98F0-C3C1CAC34B0E}"/>
              </a:ext>
            </a:extLst>
          </p:cNvPr>
          <p:cNvSpPr/>
          <p:nvPr/>
        </p:nvSpPr>
        <p:spPr>
          <a:xfrm>
            <a:off x="5815541" y="2185299"/>
            <a:ext cx="2463538" cy="1243701"/>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t>Maintien de l’effort de 10 000 pensions de familles sur 5 ans</a:t>
            </a:r>
          </a:p>
        </p:txBody>
      </p:sp>
      <p:sp>
        <p:nvSpPr>
          <p:cNvPr id="18" name="Ellipse 17">
            <a:extLst>
              <a:ext uri="{FF2B5EF4-FFF2-40B4-BE49-F238E27FC236}">
                <a16:creationId xmlns:a16="http://schemas.microsoft.com/office/drawing/2014/main" id="{D881D64D-196E-462B-89EE-CD5C65DFB2D7}"/>
              </a:ext>
            </a:extLst>
          </p:cNvPr>
          <p:cNvSpPr/>
          <p:nvPr/>
        </p:nvSpPr>
        <p:spPr>
          <a:xfrm>
            <a:off x="8071737" y="3159444"/>
            <a:ext cx="2463537" cy="1231655"/>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25 000 résidences sociales sur 5 ans</a:t>
            </a:r>
          </a:p>
        </p:txBody>
      </p:sp>
      <p:sp>
        <p:nvSpPr>
          <p:cNvPr id="19" name="Ellipse 18">
            <a:extLst>
              <a:ext uri="{FF2B5EF4-FFF2-40B4-BE49-F238E27FC236}">
                <a16:creationId xmlns:a16="http://schemas.microsoft.com/office/drawing/2014/main" id="{1B00546B-56D1-447D-8054-7351527CE3E7}"/>
              </a:ext>
            </a:extLst>
          </p:cNvPr>
          <p:cNvSpPr/>
          <p:nvPr/>
        </p:nvSpPr>
        <p:spPr>
          <a:xfrm>
            <a:off x="5945171" y="4449069"/>
            <a:ext cx="3509914" cy="1706633"/>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8 milliards d’euros de prêts bonifiés accordés pour les PLAI et PLUS, afin de favoriser la production de logement</a:t>
            </a:r>
          </a:p>
        </p:txBody>
      </p:sp>
    </p:spTree>
    <p:extLst>
      <p:ext uri="{BB962C8B-B14F-4D97-AF65-F5344CB8AC3E}">
        <p14:creationId xmlns:p14="http://schemas.microsoft.com/office/powerpoint/2010/main" val="1898350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 PLFSS : le regard du réseau UNIOPSS-URIOPSS</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PLF et PLFSS</a:t>
            </a:r>
            <a:endParaRPr lang="fr-F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85874" y="1457354"/>
            <a:ext cx="10058326" cy="658835"/>
          </a:xfrm>
          <a:prstGeom prst="rect">
            <a:avLst/>
          </a:prstGeom>
          <a:noFill/>
        </p:spPr>
        <p:txBody>
          <a:bodyPr wrap="square">
            <a:spAutoFit/>
          </a:bodyPr>
          <a:lstStyle/>
          <a:p>
            <a:pPr lvl="0">
              <a:lnSpc>
                <a:spcPct val="107000"/>
              </a:lnSpc>
            </a:pPr>
            <a:r>
              <a:rPr lang="fr-FR" b="1">
                <a:latin typeface="Verdana" panose="020B0604030504040204" pitchFamily="34" charset="0"/>
                <a:ea typeface="Verdana" panose="020B0604030504040204" pitchFamily="34" charset="0"/>
              </a:rPr>
              <a:t>Une priorité donnée au développement de la prévention et à l’accès aux soins</a:t>
            </a:r>
            <a:endParaRPr lang="fr-FR">
              <a:latin typeface="Verdana" panose="020B0604030504040204" pitchFamily="34" charset="0"/>
              <a:ea typeface="Verdana" panose="020B0604030504040204" pitchFamily="34" charset="0"/>
            </a:endParaRPr>
          </a:p>
        </p:txBody>
      </p:sp>
      <p:sp>
        <p:nvSpPr>
          <p:cNvPr id="10" name="ZoneTexte 9">
            <a:extLst>
              <a:ext uri="{FF2B5EF4-FFF2-40B4-BE49-F238E27FC236}">
                <a16:creationId xmlns:a16="http://schemas.microsoft.com/office/drawing/2014/main" id="{5F881FF4-D08D-411B-AD34-C9F80B235260}"/>
              </a:ext>
            </a:extLst>
          </p:cNvPr>
          <p:cNvSpPr txBox="1"/>
          <p:nvPr/>
        </p:nvSpPr>
        <p:spPr>
          <a:xfrm>
            <a:off x="685874" y="2193385"/>
            <a:ext cx="10198090" cy="1844287"/>
          </a:xfrm>
          <a:prstGeom prst="rect">
            <a:avLst/>
          </a:prstGeom>
          <a:noFill/>
        </p:spPr>
        <p:txBody>
          <a:bodyPr wrap="square">
            <a:spAutoFit/>
          </a:bodyPr>
          <a:lstStyle/>
          <a:p>
            <a:pPr>
              <a:lnSpc>
                <a:spcPct val="107000"/>
              </a:lnSpc>
            </a:pPr>
            <a:r>
              <a:rPr lang="fr-FR" i="1">
                <a:latin typeface="Verdana" panose="020B0604030504040204" pitchFamily="34" charset="0"/>
                <a:ea typeface="Verdana" panose="020B0604030504040204" pitchFamily="34" charset="0"/>
              </a:rPr>
              <a:t>Accès au vaccin contre les infections à papillomavirus humain dès 11 ans ; prise en charge intégrale et sans ordonnance des préservatifs pour les moins de 26 ans ; remboursement des protections périodiques réutilisables pour les moins de 26 ans et les bénéficiaires de la complémentaire santé solidaire ; déploiement des rendez-vous de prévention ; autorisations des pharmaciens à dispenser sans ordonnance certains médicaments (cystites, angines)…</a:t>
            </a:r>
          </a:p>
        </p:txBody>
      </p:sp>
      <p:sp>
        <p:nvSpPr>
          <p:cNvPr id="12" name="ZoneTexte 11">
            <a:extLst>
              <a:ext uri="{FF2B5EF4-FFF2-40B4-BE49-F238E27FC236}">
                <a16:creationId xmlns:a16="http://schemas.microsoft.com/office/drawing/2014/main" id="{EF107966-3552-4C02-9B7F-4D0DD71BA793}"/>
              </a:ext>
            </a:extLst>
          </p:cNvPr>
          <p:cNvSpPr txBox="1"/>
          <p:nvPr/>
        </p:nvSpPr>
        <p:spPr>
          <a:xfrm>
            <a:off x="685874" y="4416526"/>
            <a:ext cx="10058326" cy="362472"/>
          </a:xfrm>
          <a:prstGeom prst="rect">
            <a:avLst/>
          </a:prstGeom>
          <a:noFill/>
        </p:spPr>
        <p:txBody>
          <a:bodyPr wrap="square" lIns="91440" tIns="45720" rIns="91440" bIns="45720" anchor="t">
            <a:spAutoFit/>
          </a:bodyPr>
          <a:lstStyle/>
          <a:p>
            <a:pPr>
              <a:lnSpc>
                <a:spcPct val="107000"/>
              </a:lnSpc>
            </a:pPr>
            <a:r>
              <a:rPr lang="fr-FR" b="1">
                <a:latin typeface="Verdana"/>
                <a:ea typeface="Verdana"/>
              </a:rPr>
              <a:t>Une réforme du financement des établissements de santé</a:t>
            </a:r>
            <a:endParaRPr lang="fr-FR">
              <a:latin typeface="Verdana"/>
              <a:ea typeface="Verdana"/>
            </a:endParaRPr>
          </a:p>
        </p:txBody>
      </p:sp>
      <p:sp>
        <p:nvSpPr>
          <p:cNvPr id="6" name="ZoneTexte 5">
            <a:extLst>
              <a:ext uri="{FF2B5EF4-FFF2-40B4-BE49-F238E27FC236}">
                <a16:creationId xmlns:a16="http://schemas.microsoft.com/office/drawing/2014/main" id="{C83F3AA9-4319-0B05-E10A-5D37A99AF898}"/>
              </a:ext>
            </a:extLst>
          </p:cNvPr>
          <p:cNvSpPr txBox="1"/>
          <p:nvPr/>
        </p:nvSpPr>
        <p:spPr>
          <a:xfrm>
            <a:off x="685874" y="5197341"/>
            <a:ext cx="10058326" cy="965521"/>
          </a:xfrm>
          <a:prstGeom prst="rect">
            <a:avLst/>
          </a:prstGeom>
          <a:noFill/>
        </p:spPr>
        <p:txBody>
          <a:bodyPr wrap="square" lIns="91440" tIns="45720" rIns="91440" bIns="45720" anchor="t">
            <a:spAutoFit/>
          </a:bodyPr>
          <a:lstStyle/>
          <a:p>
            <a:pPr>
              <a:lnSpc>
                <a:spcPct val="107000"/>
              </a:lnSpc>
            </a:pPr>
            <a:r>
              <a:rPr lang="fr-FR" b="1">
                <a:latin typeface="Verdana"/>
                <a:ea typeface="Verdana"/>
              </a:rPr>
              <a:t>Des expérimentations : </a:t>
            </a:r>
            <a:r>
              <a:rPr lang="fr-FR" i="1">
                <a:latin typeface="Verdana"/>
                <a:ea typeface="Verdana"/>
              </a:rPr>
              <a:t>l'art. 37 prévoit notamment pour les départements volontaires la possibilité d'expérimenter la fusion des sections soins et dépendances pour les </a:t>
            </a:r>
            <a:r>
              <a:rPr lang="fr-FR" i="1" err="1">
                <a:latin typeface="Verdana"/>
                <a:ea typeface="Verdana"/>
              </a:rPr>
              <a:t>Ehpads</a:t>
            </a:r>
            <a:r>
              <a:rPr lang="fr-FR" i="1">
                <a:latin typeface="Verdana"/>
                <a:ea typeface="Verdana"/>
              </a:rPr>
              <a:t> de son territoire</a:t>
            </a:r>
            <a:endParaRPr lang="fr-FR" i="1">
              <a:cs typeface="Calibri"/>
            </a:endParaRPr>
          </a:p>
        </p:txBody>
      </p:sp>
    </p:spTree>
    <p:extLst>
      <p:ext uri="{BB962C8B-B14F-4D97-AF65-F5344CB8AC3E}">
        <p14:creationId xmlns:p14="http://schemas.microsoft.com/office/powerpoint/2010/main" val="275764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 PLFSS : le regard du réseau UNIOPSS-URIOPSS</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PLF et PLFSS</a:t>
            </a:r>
            <a:endParaRPr lang="fr-F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85874" y="1457354"/>
            <a:ext cx="10058326" cy="658835"/>
          </a:xfrm>
          <a:prstGeom prst="rect">
            <a:avLst/>
          </a:prstGeom>
          <a:noFill/>
        </p:spPr>
        <p:txBody>
          <a:bodyPr wrap="square">
            <a:spAutoFit/>
          </a:bodyPr>
          <a:lstStyle/>
          <a:p>
            <a:pPr lvl="0">
              <a:lnSpc>
                <a:spcPct val="107000"/>
              </a:lnSpc>
            </a:pPr>
            <a:r>
              <a:rPr lang="fr-FR" b="1">
                <a:latin typeface="Verdana" panose="020B0604030504040204" pitchFamily="34" charset="0"/>
                <a:ea typeface="Verdana" panose="020B0604030504040204" pitchFamily="34" charset="0"/>
              </a:rPr>
              <a:t>Un texte d’économies et de transition qui ne répond pas à la crise globale des politiques de santé et de solidarités</a:t>
            </a:r>
            <a:endParaRPr lang="fr-FR">
              <a:latin typeface="Verdana" panose="020B0604030504040204" pitchFamily="34" charset="0"/>
              <a:ea typeface="Verdana" panose="020B0604030504040204" pitchFamily="34" charset="0"/>
            </a:endParaRPr>
          </a:p>
        </p:txBody>
      </p:sp>
      <p:sp>
        <p:nvSpPr>
          <p:cNvPr id="10" name="ZoneTexte 9">
            <a:extLst>
              <a:ext uri="{FF2B5EF4-FFF2-40B4-BE49-F238E27FC236}">
                <a16:creationId xmlns:a16="http://schemas.microsoft.com/office/drawing/2014/main" id="{5F881FF4-D08D-411B-AD34-C9F80B235260}"/>
              </a:ext>
            </a:extLst>
          </p:cNvPr>
          <p:cNvSpPr txBox="1"/>
          <p:nvPr/>
        </p:nvSpPr>
        <p:spPr>
          <a:xfrm>
            <a:off x="685874" y="3194661"/>
            <a:ext cx="5410126" cy="2733377"/>
          </a:xfrm>
          <a:prstGeom prst="rect">
            <a:avLst/>
          </a:prstGeom>
          <a:noFill/>
        </p:spPr>
        <p:txBody>
          <a:bodyPr wrap="square">
            <a:spAutoFit/>
          </a:bodyPr>
          <a:lstStyle/>
          <a:p>
            <a:pPr algn="ctr">
              <a:lnSpc>
                <a:spcPct val="107000"/>
              </a:lnSpc>
            </a:pPr>
            <a:r>
              <a:rPr lang="fr-FR" b="1">
                <a:solidFill>
                  <a:srgbClr val="1F497D"/>
                </a:solidFill>
                <a:latin typeface="Verdana" panose="020B0604030504040204" pitchFamily="34" charset="0"/>
                <a:ea typeface="Verdana" panose="020B0604030504040204" pitchFamily="34" charset="0"/>
              </a:rPr>
              <a:t>Un texte d’économies : trois facteurs mal pris en compte : </a:t>
            </a:r>
          </a:p>
          <a:p>
            <a:pPr marL="685800" lvl="1" indent="-228600">
              <a:lnSpc>
                <a:spcPct val="107000"/>
              </a:lnSpc>
              <a:buFont typeface="Wingdings" panose="05000000000000000000" pitchFamily="2" charset="2"/>
              <a:buChar char=""/>
            </a:pPr>
            <a:r>
              <a:rPr lang="fr-FR">
                <a:latin typeface="Verdana" panose="020B0604030504040204" pitchFamily="34" charset="0"/>
                <a:ea typeface="Verdana" panose="020B0604030504040204" pitchFamily="34" charset="0"/>
              </a:rPr>
              <a:t>Les tensions extrêmes en termes de pénurie de professionnels ;</a:t>
            </a:r>
          </a:p>
          <a:p>
            <a:pPr marL="685800" lvl="1" indent="-228600">
              <a:lnSpc>
                <a:spcPct val="107000"/>
              </a:lnSpc>
              <a:buFont typeface="Wingdings" panose="05000000000000000000" pitchFamily="2" charset="2"/>
              <a:buChar char=""/>
            </a:pPr>
            <a:r>
              <a:rPr lang="fr-FR">
                <a:latin typeface="Verdana" panose="020B0604030504040204" pitchFamily="34" charset="0"/>
                <a:ea typeface="Verdana" panose="020B0604030504040204" pitchFamily="34" charset="0"/>
              </a:rPr>
              <a:t>Les tensions financières liées à l’inflation (augmentation des dépenses ; baisse des recettes) ; </a:t>
            </a:r>
          </a:p>
          <a:p>
            <a:pPr marL="685800" lvl="1" indent="-228600">
              <a:lnSpc>
                <a:spcPct val="107000"/>
              </a:lnSpc>
              <a:buFont typeface="Wingdings" panose="05000000000000000000" pitchFamily="2" charset="2"/>
              <a:buChar char=""/>
            </a:pPr>
            <a:r>
              <a:rPr lang="fr-FR">
                <a:latin typeface="Verdana" panose="020B0604030504040204" pitchFamily="34" charset="0"/>
                <a:ea typeface="Verdana" panose="020B0604030504040204" pitchFamily="34" charset="0"/>
              </a:rPr>
              <a:t>Des besoins croissants des publics mal intégrés.</a:t>
            </a:r>
          </a:p>
        </p:txBody>
      </p:sp>
      <p:sp>
        <p:nvSpPr>
          <p:cNvPr id="11" name="ZoneTexte 10">
            <a:extLst>
              <a:ext uri="{FF2B5EF4-FFF2-40B4-BE49-F238E27FC236}">
                <a16:creationId xmlns:a16="http://schemas.microsoft.com/office/drawing/2014/main" id="{1790E774-BA56-4B20-88F6-F3EAB6E068A4}"/>
              </a:ext>
            </a:extLst>
          </p:cNvPr>
          <p:cNvSpPr txBox="1"/>
          <p:nvPr/>
        </p:nvSpPr>
        <p:spPr>
          <a:xfrm>
            <a:off x="6360342" y="3194661"/>
            <a:ext cx="5303122" cy="2253566"/>
          </a:xfrm>
          <a:prstGeom prst="rect">
            <a:avLst/>
          </a:prstGeom>
          <a:noFill/>
        </p:spPr>
        <p:txBody>
          <a:bodyPr wrap="square">
            <a:spAutoFit/>
          </a:bodyPr>
          <a:lstStyle/>
          <a:p>
            <a:pPr algn="ctr">
              <a:lnSpc>
                <a:spcPct val="107000"/>
              </a:lnSpc>
              <a:spcAft>
                <a:spcPts val="800"/>
              </a:spcAft>
            </a:pPr>
            <a:r>
              <a:rPr lang="fr-FR" b="1">
                <a:solidFill>
                  <a:srgbClr val="1F497D"/>
                </a:solidFill>
                <a:latin typeface="Verdana" panose="020B0604030504040204" pitchFamily="34" charset="0"/>
                <a:ea typeface="Verdana" panose="020B0604030504040204" pitchFamily="34" charset="0"/>
              </a:rPr>
              <a:t>Un texte de transition </a:t>
            </a:r>
          </a:p>
          <a:p>
            <a:pPr marL="285750" indent="-285750">
              <a:lnSpc>
                <a:spcPct val="107000"/>
              </a:lnSpc>
              <a:spcAft>
                <a:spcPts val="800"/>
              </a:spcAft>
              <a:buFont typeface="Wingdings" panose="05000000000000000000" pitchFamily="2" charset="2"/>
              <a:buChar char="§"/>
            </a:pPr>
            <a:r>
              <a:rPr lang="fr-FR">
                <a:latin typeface="Verdana" panose="020B0604030504040204" pitchFamily="34" charset="0"/>
                <a:ea typeface="Verdana" panose="020B0604030504040204" pitchFamily="34" charset="0"/>
              </a:rPr>
              <a:t>Pas de réformes structurantes pour répondre aux trois points mentionnés (défi de l’inclusion ; vieillissement de la population ; difficultés subies par les professionnels ; dégradation des accueils…)</a:t>
            </a:r>
            <a:endParaRPr lang="fr-FR"/>
          </a:p>
        </p:txBody>
      </p:sp>
      <p:pic>
        <p:nvPicPr>
          <p:cNvPr id="13" name="Graphique 12" descr="Pièces avec un remplissage uni">
            <a:extLst>
              <a:ext uri="{FF2B5EF4-FFF2-40B4-BE49-F238E27FC236}">
                <a16:creationId xmlns:a16="http://schemas.microsoft.com/office/drawing/2014/main" id="{B13E3201-35BC-4CC5-8C76-FB046B5C0E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7506" y="2253706"/>
            <a:ext cx="914400" cy="914400"/>
          </a:xfrm>
          <a:prstGeom prst="rect">
            <a:avLst/>
          </a:prstGeom>
        </p:spPr>
      </p:pic>
      <p:pic>
        <p:nvPicPr>
          <p:cNvPr id="15" name="Graphique 14" descr="Transférer avec un remplissage uni">
            <a:extLst>
              <a:ext uri="{FF2B5EF4-FFF2-40B4-BE49-F238E27FC236}">
                <a16:creationId xmlns:a16="http://schemas.microsoft.com/office/drawing/2014/main" id="{A317D577-6DBB-4848-8AD5-23FB709B3E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4703" y="2253706"/>
            <a:ext cx="914400" cy="914400"/>
          </a:xfrm>
          <a:prstGeom prst="rect">
            <a:avLst/>
          </a:prstGeom>
        </p:spPr>
      </p:pic>
    </p:spTree>
    <p:extLst>
      <p:ext uri="{BB962C8B-B14F-4D97-AF65-F5344CB8AC3E}">
        <p14:creationId xmlns:p14="http://schemas.microsoft.com/office/powerpoint/2010/main" val="258129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 PLFSS : le regard du réseau UNIOPSS-URIOPSS</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PLF et PLFSS</a:t>
            </a:r>
            <a:endParaRPr lang="fr-F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85873" y="1326266"/>
            <a:ext cx="10384203" cy="627479"/>
          </a:xfrm>
          <a:prstGeom prst="rect">
            <a:avLst/>
          </a:prstGeom>
          <a:noFill/>
        </p:spPr>
        <p:txBody>
          <a:bodyPr wrap="square">
            <a:spAutoFit/>
          </a:bodyPr>
          <a:lstStyle/>
          <a:p>
            <a:pPr lvl="0">
              <a:lnSpc>
                <a:spcPct val="107000"/>
              </a:lnSpc>
            </a:pPr>
            <a:r>
              <a:rPr lang="fr-FR" sz="1700" b="1">
                <a:latin typeface="Verdana" panose="020B0604030504040204" pitchFamily="34" charset="0"/>
                <a:ea typeface="Verdana" panose="020B0604030504040204" pitchFamily="34" charset="0"/>
              </a:rPr>
              <a:t>Un manque d’ambitions sur de nombreux sujets : des « mesurettes » sans réforme d’envergure : </a:t>
            </a:r>
          </a:p>
        </p:txBody>
      </p:sp>
      <p:pic>
        <p:nvPicPr>
          <p:cNvPr id="9" name="Graphique 8" descr="Globe avec un remplissage uni">
            <a:extLst>
              <a:ext uri="{FF2B5EF4-FFF2-40B4-BE49-F238E27FC236}">
                <a16:creationId xmlns:a16="http://schemas.microsoft.com/office/drawing/2014/main" id="{E584F8FC-9891-4435-B8FD-56C90B5A6A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6423" y="4880939"/>
            <a:ext cx="720000" cy="720000"/>
          </a:xfrm>
          <a:prstGeom prst="rect">
            <a:avLst/>
          </a:prstGeom>
        </p:spPr>
      </p:pic>
      <p:pic>
        <p:nvPicPr>
          <p:cNvPr id="14" name="Graphique 13" descr="Fauteuil roulant avec un remplissage uni">
            <a:extLst>
              <a:ext uri="{FF2B5EF4-FFF2-40B4-BE49-F238E27FC236}">
                <a16:creationId xmlns:a16="http://schemas.microsoft.com/office/drawing/2014/main" id="{8DB06E03-73AD-4F65-90EA-C4DEF0E949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3690" y="3451380"/>
            <a:ext cx="720000" cy="720000"/>
          </a:xfrm>
          <a:prstGeom prst="rect">
            <a:avLst/>
          </a:prstGeom>
        </p:spPr>
      </p:pic>
      <p:pic>
        <p:nvPicPr>
          <p:cNvPr id="17" name="Graphique 16" descr="Panneau d’interdiction avec un remplissage uni">
            <a:extLst>
              <a:ext uri="{FF2B5EF4-FFF2-40B4-BE49-F238E27FC236}">
                <a16:creationId xmlns:a16="http://schemas.microsoft.com/office/drawing/2014/main" id="{E04E9065-42D3-46BD-99B5-FEE8DA2412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3690" y="2028823"/>
            <a:ext cx="720000" cy="720000"/>
          </a:xfrm>
          <a:prstGeom prst="rect">
            <a:avLst/>
          </a:prstGeom>
        </p:spPr>
      </p:pic>
      <p:sp>
        <p:nvSpPr>
          <p:cNvPr id="11" name="ZoneTexte 10">
            <a:extLst>
              <a:ext uri="{FF2B5EF4-FFF2-40B4-BE49-F238E27FC236}">
                <a16:creationId xmlns:a16="http://schemas.microsoft.com/office/drawing/2014/main" id="{8FF4F036-383E-4FCC-87DD-F553E2580FBD}"/>
              </a:ext>
            </a:extLst>
          </p:cNvPr>
          <p:cNvSpPr txBox="1"/>
          <p:nvPr/>
        </p:nvSpPr>
        <p:spPr>
          <a:xfrm>
            <a:off x="1523691" y="2093185"/>
            <a:ext cx="9430060" cy="1400383"/>
          </a:xfrm>
          <a:prstGeom prst="rect">
            <a:avLst/>
          </a:prstGeom>
          <a:noFill/>
        </p:spPr>
        <p:txBody>
          <a:bodyPr wrap="square">
            <a:spAutoFit/>
          </a:bodyPr>
          <a:lstStyle/>
          <a:p>
            <a:r>
              <a:rPr lang="fr-FR" sz="1700">
                <a:latin typeface="Verdana" panose="020B0604030504040204" pitchFamily="34" charset="0"/>
                <a:ea typeface="Verdana" panose="020B0604030504040204" pitchFamily="34" charset="0"/>
              </a:rPr>
              <a:t>Des </a:t>
            </a:r>
            <a:r>
              <a:rPr lang="fr-FR" sz="1700" b="1">
                <a:latin typeface="Verdana" panose="020B0604030504040204" pitchFamily="34" charset="0"/>
                <a:ea typeface="Verdana" panose="020B0604030504040204" pitchFamily="34" charset="0"/>
              </a:rPr>
              <a:t>mesures qui ne concernent qu’un aspect « minime » </a:t>
            </a:r>
            <a:r>
              <a:rPr lang="fr-FR" sz="1700">
                <a:latin typeface="Verdana" panose="020B0604030504040204" pitchFamily="34" charset="0"/>
                <a:ea typeface="Verdana" panose="020B0604030504040204" pitchFamily="34" charset="0"/>
              </a:rPr>
              <a:t>des problématiques. </a:t>
            </a:r>
          </a:p>
          <a:p>
            <a:pPr marL="1200150" lvl="2" indent="-285750">
              <a:buFont typeface="Wingdings" panose="05000000000000000000" pitchFamily="2" charset="2"/>
              <a:buChar char="Ø"/>
            </a:pPr>
            <a:r>
              <a:rPr lang="fr-FR" sz="1700" i="1">
                <a:latin typeface="Verdana" panose="020B0604030504040204" pitchFamily="34" charset="0"/>
                <a:ea typeface="Verdana" panose="020B0604030504040204" pitchFamily="34" charset="0"/>
              </a:rPr>
              <a:t>Ex. des mesures de prévention qui se résument à des « rdv clés » ; pas de mention de l’approche domiciliaire malgré les grandes ambitions sur ce volet ; un enjeu de « santé mentale » très peu présent dans le PLFSS</a:t>
            </a:r>
          </a:p>
          <a:p>
            <a:pPr lvl="2"/>
            <a:endParaRPr lang="fr-FR" sz="1700" i="1">
              <a:latin typeface="Verdana" panose="020B0604030504040204" pitchFamily="34" charset="0"/>
              <a:ea typeface="Verdana" panose="020B0604030504040204" pitchFamily="34" charset="0"/>
            </a:endParaRPr>
          </a:p>
        </p:txBody>
      </p:sp>
      <p:sp>
        <p:nvSpPr>
          <p:cNvPr id="12" name="ZoneTexte 11">
            <a:extLst>
              <a:ext uri="{FF2B5EF4-FFF2-40B4-BE49-F238E27FC236}">
                <a16:creationId xmlns:a16="http://schemas.microsoft.com/office/drawing/2014/main" id="{3DB16AE4-8E31-4E33-B151-83458484304D}"/>
              </a:ext>
            </a:extLst>
          </p:cNvPr>
          <p:cNvSpPr txBox="1"/>
          <p:nvPr/>
        </p:nvSpPr>
        <p:spPr>
          <a:xfrm>
            <a:off x="1549155" y="3396086"/>
            <a:ext cx="9430060" cy="1138773"/>
          </a:xfrm>
          <a:prstGeom prst="rect">
            <a:avLst/>
          </a:prstGeom>
          <a:noFill/>
        </p:spPr>
        <p:txBody>
          <a:bodyPr wrap="square">
            <a:spAutoFit/>
          </a:bodyPr>
          <a:lstStyle/>
          <a:p>
            <a:r>
              <a:rPr lang="fr-FR" sz="1700">
                <a:latin typeface="Verdana" panose="020B0604030504040204" pitchFamily="34" charset="0"/>
                <a:ea typeface="Verdana" panose="020B0604030504040204" pitchFamily="34" charset="0"/>
              </a:rPr>
              <a:t>Un </a:t>
            </a:r>
            <a:r>
              <a:rPr lang="fr-FR" sz="1700" b="1">
                <a:latin typeface="Verdana" panose="020B0604030504040204" pitchFamily="34" charset="0"/>
                <a:ea typeface="Verdana" panose="020B0604030504040204" pitchFamily="34" charset="0"/>
              </a:rPr>
              <a:t>manque d’ambition sur la politique de l’autonomie et le soutien aux établissements </a:t>
            </a:r>
            <a:r>
              <a:rPr lang="fr-FR" sz="1700">
                <a:latin typeface="Verdana" panose="020B0604030504040204" pitchFamily="34" charset="0"/>
                <a:ea typeface="Verdana" panose="020B0604030504040204" pitchFamily="34" charset="0"/>
              </a:rPr>
              <a:t>; </a:t>
            </a:r>
          </a:p>
          <a:p>
            <a:pPr marL="742950" lvl="1" indent="-285750">
              <a:buFont typeface="Wingdings" panose="05000000000000000000" pitchFamily="2" charset="2"/>
              <a:buChar char="Ø"/>
            </a:pPr>
            <a:r>
              <a:rPr lang="fr-FR" sz="1700">
                <a:latin typeface="Verdana" panose="020B0604030504040204" pitchFamily="34" charset="0"/>
                <a:ea typeface="Verdana" panose="020B0604030504040204" pitchFamily="34" charset="0"/>
              </a:rPr>
              <a:t>Malgré de réelles avancées avec l’annonce de l’extension de la logique de repérage et d’accompagnement précoce auprès des plus jeunes (0-6 ans)</a:t>
            </a:r>
          </a:p>
        </p:txBody>
      </p:sp>
      <p:sp>
        <p:nvSpPr>
          <p:cNvPr id="13" name="ZoneTexte 12">
            <a:extLst>
              <a:ext uri="{FF2B5EF4-FFF2-40B4-BE49-F238E27FC236}">
                <a16:creationId xmlns:a16="http://schemas.microsoft.com/office/drawing/2014/main" id="{96ED2A56-573A-4939-B328-4AA5E000D96A}"/>
              </a:ext>
            </a:extLst>
          </p:cNvPr>
          <p:cNvSpPr txBox="1"/>
          <p:nvPr/>
        </p:nvSpPr>
        <p:spPr>
          <a:xfrm>
            <a:off x="1549155" y="4804863"/>
            <a:ext cx="9430060" cy="1393971"/>
          </a:xfrm>
          <a:prstGeom prst="rect">
            <a:avLst/>
          </a:prstGeom>
          <a:noFill/>
        </p:spPr>
        <p:txBody>
          <a:bodyPr wrap="square">
            <a:spAutoFit/>
          </a:bodyPr>
          <a:lstStyle/>
          <a:p>
            <a:r>
              <a:rPr lang="fr-FR" sz="1700" b="1">
                <a:latin typeface="Verdana" panose="020B0604030504040204" pitchFamily="34" charset="0"/>
                <a:ea typeface="Verdana" panose="020B0604030504040204" pitchFamily="34" charset="0"/>
              </a:rPr>
              <a:t>Aucune mesure d’investissement suffisante </a:t>
            </a:r>
            <a:r>
              <a:rPr lang="fr-FR" sz="1700">
                <a:latin typeface="Verdana" panose="020B0604030504040204" pitchFamily="34" charset="0"/>
                <a:ea typeface="Verdana" panose="020B0604030504040204" pitchFamily="34" charset="0"/>
              </a:rPr>
              <a:t>pour accompagner les acteurs sanitaires, sociaux et médico-sociaux dans une meilleure prise en compte des recommandations de lutte contre le réchauffement climatique : manque un véritable plan d’aide à la transition énergétique</a:t>
            </a:r>
          </a:p>
          <a:p>
            <a:pPr lvl="0">
              <a:lnSpc>
                <a:spcPct val="107000"/>
              </a:lnSpc>
            </a:pPr>
            <a:endParaRPr lang="fr-FR" sz="17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9020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PLF et PLFSS : documents ressources </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PLF et PLFSS</a:t>
            </a:r>
            <a:endParaRP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85873" y="1326266"/>
            <a:ext cx="10384203" cy="4221220"/>
          </a:xfrm>
          <a:prstGeom prst="rect">
            <a:avLst/>
          </a:prstGeom>
          <a:noFill/>
        </p:spPr>
        <p:txBody>
          <a:bodyPr wrap="square">
            <a:spAutoFit/>
          </a:bodyPr>
          <a:lstStyle/>
          <a:p>
            <a:pPr lvl="0">
              <a:lnSpc>
                <a:spcPct val="107000"/>
              </a:lnSpc>
            </a:pPr>
            <a:r>
              <a:rPr lang="fr-FR" sz="1400" b="1">
                <a:latin typeface="Verdana" panose="020B0604030504040204" pitchFamily="34" charset="0"/>
                <a:ea typeface="Verdana" panose="020B0604030504040204" pitchFamily="34" charset="0"/>
              </a:rPr>
              <a:t>PLF 2024 : documents ressources</a:t>
            </a:r>
          </a:p>
          <a:p>
            <a:pPr marL="285750" lvl="0" indent="-285750">
              <a:lnSpc>
                <a:spcPct val="107000"/>
              </a:lnSpc>
              <a:buFont typeface="Arial" panose="020B0604020202020204" pitchFamily="34" charset="0"/>
              <a:buChar char="•"/>
            </a:pPr>
            <a:endParaRPr lang="fr-FR" sz="1400">
              <a:latin typeface="Verdana" panose="020B0604030504040204" pitchFamily="34" charset="0"/>
              <a:ea typeface="Verdana" panose="020B0604030504040204" pitchFamily="34" charset="0"/>
            </a:endParaRPr>
          </a:p>
          <a:p>
            <a:pPr marL="285750" lvl="0" indent="-285750">
              <a:lnSpc>
                <a:spcPct val="107000"/>
              </a:lnSpc>
              <a:buFont typeface="Arial" panose="020B0604020202020204" pitchFamily="34" charset="0"/>
              <a:buChar char="•"/>
            </a:pPr>
            <a:r>
              <a:rPr lang="fr-FR" sz="1400">
                <a:latin typeface="Verdana" panose="020B0604030504040204" pitchFamily="34" charset="0"/>
                <a:ea typeface="Verdana" panose="020B0604030504040204" pitchFamily="34" charset="0"/>
              </a:rPr>
              <a:t>Projet de loi de finances pour 2024</a:t>
            </a:r>
          </a:p>
          <a:p>
            <a:pPr marL="285750" lvl="0" indent="-285750">
              <a:lnSpc>
                <a:spcPct val="107000"/>
              </a:lnSpc>
              <a:buFont typeface="Arial" panose="020B0604020202020204" pitchFamily="34" charset="0"/>
              <a:buChar char="•"/>
            </a:pPr>
            <a:endParaRPr lang="fr-FR" sz="1400">
              <a:latin typeface="Verdana" panose="020B0604030504040204" pitchFamily="34" charset="0"/>
              <a:ea typeface="Verdana" panose="020B0604030504040204" pitchFamily="34" charset="0"/>
            </a:endParaRPr>
          </a:p>
          <a:p>
            <a:pPr marL="285750" lvl="0" indent="-285750">
              <a:lnSpc>
                <a:spcPct val="107000"/>
              </a:lnSpc>
              <a:buFont typeface="Arial" panose="020B0604020202020204" pitchFamily="34" charset="0"/>
              <a:buChar char="•"/>
            </a:pPr>
            <a:r>
              <a:rPr lang="fr-FR" sz="1400">
                <a:latin typeface="Verdana" panose="020B0604030504040204" pitchFamily="34" charset="0"/>
                <a:ea typeface="Verdana" panose="020B0604030504040204" pitchFamily="34" charset="0"/>
              </a:rPr>
              <a:t>Un PLF 2024 très en deçà des besoins des personnes en situation de vulnérabilité – </a:t>
            </a:r>
            <a:r>
              <a:rPr lang="fr-FR" sz="1400">
                <a:latin typeface="Verdana" panose="020B0604030504040204" pitchFamily="34" charset="0"/>
                <a:ea typeface="Verdana" panose="020B0604030504040204" pitchFamily="34" charset="0"/>
                <a:hlinkClick r:id="rId4"/>
              </a:rPr>
              <a:t>Communiqué de presse du 30 octobre 2023</a:t>
            </a:r>
            <a:endParaRPr lang="fr-FR" sz="1400">
              <a:latin typeface="Verdana" panose="020B0604030504040204" pitchFamily="34" charset="0"/>
              <a:ea typeface="Verdana" panose="020B0604030504040204" pitchFamily="34" charset="0"/>
            </a:endParaRPr>
          </a:p>
          <a:p>
            <a:pPr marL="285750" lvl="0" indent="-285750">
              <a:lnSpc>
                <a:spcPct val="107000"/>
              </a:lnSpc>
              <a:buFont typeface="Arial" panose="020B0604020202020204" pitchFamily="34" charset="0"/>
              <a:buChar char="•"/>
            </a:pPr>
            <a:endParaRPr lang="fr-FR" sz="1400">
              <a:latin typeface="Verdana" panose="020B0604030504040204" pitchFamily="34" charset="0"/>
              <a:ea typeface="Verdana" panose="020B0604030504040204" pitchFamily="34" charset="0"/>
            </a:endParaRPr>
          </a:p>
          <a:p>
            <a:pPr marL="285750" lvl="0" indent="-285750">
              <a:lnSpc>
                <a:spcPct val="107000"/>
              </a:lnSpc>
              <a:buFont typeface="Arial" panose="020B0604020202020204" pitchFamily="34" charset="0"/>
              <a:buChar char="•"/>
            </a:pPr>
            <a:r>
              <a:rPr lang="fr-FR" sz="1400">
                <a:latin typeface="Verdana" panose="020B0604030504040204" pitchFamily="34" charset="0"/>
                <a:ea typeface="Verdana" panose="020B0604030504040204" pitchFamily="34" charset="0"/>
              </a:rPr>
              <a:t>Projet de loi de finances pour 2024 – </a:t>
            </a:r>
            <a:r>
              <a:rPr lang="fr-FR" sz="1400">
                <a:latin typeface="Verdana" panose="020B0604030504040204" pitchFamily="34" charset="0"/>
                <a:ea typeface="Verdana" panose="020B0604030504040204" pitchFamily="34" charset="0"/>
                <a:hlinkClick r:id="rId5"/>
              </a:rPr>
              <a:t>Analyse de l’</a:t>
            </a:r>
            <a:r>
              <a:rPr lang="fr-FR" sz="1400" err="1">
                <a:latin typeface="Verdana" panose="020B0604030504040204" pitchFamily="34" charset="0"/>
                <a:ea typeface="Verdana" panose="020B0604030504040204" pitchFamily="34" charset="0"/>
                <a:hlinkClick r:id="rId5"/>
              </a:rPr>
              <a:t>uniopss</a:t>
            </a:r>
            <a:endParaRPr lang="fr-FR" sz="1400">
              <a:latin typeface="Verdana" panose="020B0604030504040204" pitchFamily="34" charset="0"/>
              <a:ea typeface="Verdana" panose="020B0604030504040204" pitchFamily="34" charset="0"/>
            </a:endParaRPr>
          </a:p>
          <a:p>
            <a:pPr lvl="0">
              <a:lnSpc>
                <a:spcPct val="107000"/>
              </a:lnSpc>
            </a:pPr>
            <a:endParaRPr lang="fr-FR" sz="1400">
              <a:latin typeface="Verdana" panose="020B0604030504040204" pitchFamily="34" charset="0"/>
              <a:ea typeface="Verdana" panose="020B0604030504040204" pitchFamily="34" charset="0"/>
            </a:endParaRPr>
          </a:p>
          <a:p>
            <a:pPr>
              <a:lnSpc>
                <a:spcPct val="107000"/>
              </a:lnSpc>
            </a:pPr>
            <a:endParaRPr lang="fr-FR" sz="1400" b="1">
              <a:latin typeface="Verdana" panose="020B0604030504040204" pitchFamily="34" charset="0"/>
              <a:ea typeface="Verdana" panose="020B0604030504040204" pitchFamily="34" charset="0"/>
            </a:endParaRPr>
          </a:p>
          <a:p>
            <a:pPr>
              <a:lnSpc>
                <a:spcPct val="107000"/>
              </a:lnSpc>
            </a:pPr>
            <a:r>
              <a:rPr lang="fr-FR" sz="1400" b="1">
                <a:latin typeface="Verdana" panose="020B0604030504040204" pitchFamily="34" charset="0"/>
                <a:ea typeface="Verdana" panose="020B0604030504040204" pitchFamily="34" charset="0"/>
              </a:rPr>
              <a:t>PLFSS 2024 : documents ressources</a:t>
            </a:r>
          </a:p>
          <a:p>
            <a:pPr lvl="0">
              <a:lnSpc>
                <a:spcPct val="107000"/>
              </a:lnSpc>
            </a:pPr>
            <a:endParaRPr lang="fr-FR" sz="1400">
              <a:latin typeface="Verdana" panose="020B0604030504040204" pitchFamily="34" charset="0"/>
              <a:ea typeface="Verdana" panose="020B0604030504040204" pitchFamily="34" charset="0"/>
            </a:endParaRPr>
          </a:p>
          <a:p>
            <a:pPr marL="285750" lvl="0" indent="-285750">
              <a:lnSpc>
                <a:spcPct val="107000"/>
              </a:lnSpc>
              <a:buFont typeface="Arial" panose="020B0604020202020204" pitchFamily="34" charset="0"/>
              <a:buChar char="•"/>
            </a:pPr>
            <a:r>
              <a:rPr lang="fr-FR" sz="1400">
                <a:latin typeface="Verdana" panose="020B0604030504040204" pitchFamily="34" charset="0"/>
                <a:ea typeface="Verdana" panose="020B0604030504040204" pitchFamily="34" charset="0"/>
                <a:hlinkClick r:id="rId6"/>
              </a:rPr>
              <a:t>Projet de loi de financement de la sécurité sociale pour 2024</a:t>
            </a:r>
            <a:endParaRPr lang="fr-FR" sz="1400">
              <a:latin typeface="Verdana" panose="020B0604030504040204" pitchFamily="34" charset="0"/>
              <a:ea typeface="Verdana" panose="020B0604030504040204" pitchFamily="34" charset="0"/>
            </a:endParaRPr>
          </a:p>
          <a:p>
            <a:pPr marL="285750" lvl="0" indent="-285750">
              <a:lnSpc>
                <a:spcPct val="107000"/>
              </a:lnSpc>
              <a:buFont typeface="Arial" panose="020B0604020202020204" pitchFamily="34" charset="0"/>
              <a:buChar char="•"/>
            </a:pPr>
            <a:endParaRPr lang="fr-FR" sz="1400">
              <a:latin typeface="Verdana" panose="020B0604030504040204" pitchFamily="34" charset="0"/>
              <a:ea typeface="Verdana" panose="020B0604030504040204" pitchFamily="34" charset="0"/>
            </a:endParaRPr>
          </a:p>
          <a:p>
            <a:pPr marL="285750" lvl="0" indent="-285750">
              <a:lnSpc>
                <a:spcPct val="107000"/>
              </a:lnSpc>
              <a:buFont typeface="Arial" panose="020B0604020202020204" pitchFamily="34" charset="0"/>
              <a:buChar char="•"/>
            </a:pPr>
            <a:r>
              <a:rPr lang="fr-FR" sz="1400">
                <a:latin typeface="Verdana" panose="020B0604030504040204" pitchFamily="34" charset="0"/>
                <a:ea typeface="Verdana" panose="020B0604030504040204" pitchFamily="34" charset="0"/>
              </a:rPr>
              <a:t>Un PLFSS d’économies et de transition de trop ? – </a:t>
            </a:r>
            <a:r>
              <a:rPr lang="fr-FR" sz="1400">
                <a:latin typeface="Verdana" panose="020B0604030504040204" pitchFamily="34" charset="0"/>
                <a:ea typeface="Verdana" panose="020B0604030504040204" pitchFamily="34" charset="0"/>
                <a:hlinkClick r:id="rId7"/>
              </a:rPr>
              <a:t>Communiqué de presse du 20 octobre 2023</a:t>
            </a:r>
            <a:endParaRPr lang="fr-FR" sz="1400">
              <a:latin typeface="Verdana" panose="020B0604030504040204" pitchFamily="34" charset="0"/>
              <a:ea typeface="Verdana" panose="020B0604030504040204" pitchFamily="34" charset="0"/>
            </a:endParaRPr>
          </a:p>
          <a:p>
            <a:pPr marL="285750" lvl="0" indent="-285750">
              <a:lnSpc>
                <a:spcPct val="107000"/>
              </a:lnSpc>
              <a:buFont typeface="Arial" panose="020B0604020202020204" pitchFamily="34" charset="0"/>
              <a:buChar char="•"/>
            </a:pPr>
            <a:endParaRPr lang="fr-FR" sz="1400">
              <a:latin typeface="Verdana" panose="020B0604030504040204" pitchFamily="34" charset="0"/>
              <a:ea typeface="Verdana" panose="020B0604030504040204" pitchFamily="34" charset="0"/>
            </a:endParaRPr>
          </a:p>
          <a:p>
            <a:pPr marL="285750" lvl="0" indent="-285750">
              <a:lnSpc>
                <a:spcPct val="107000"/>
              </a:lnSpc>
              <a:buFont typeface="Arial" panose="020B0604020202020204" pitchFamily="34" charset="0"/>
              <a:buChar char="•"/>
            </a:pPr>
            <a:r>
              <a:rPr lang="fr-FR" sz="1400">
                <a:latin typeface="Verdana" panose="020B0604030504040204" pitchFamily="34" charset="0"/>
                <a:ea typeface="Verdana" panose="020B0604030504040204" pitchFamily="34" charset="0"/>
              </a:rPr>
              <a:t>Projet de loi de financement de la Sécurité sociale pour 2024 – 1</a:t>
            </a:r>
            <a:r>
              <a:rPr lang="fr-FR" sz="1400" baseline="30000">
                <a:latin typeface="Verdana" panose="020B0604030504040204" pitchFamily="34" charset="0"/>
                <a:ea typeface="Verdana" panose="020B0604030504040204" pitchFamily="34" charset="0"/>
              </a:rPr>
              <a:t>ère</a:t>
            </a:r>
            <a:r>
              <a:rPr lang="fr-FR" sz="1400">
                <a:latin typeface="Verdana" panose="020B0604030504040204" pitchFamily="34" charset="0"/>
                <a:ea typeface="Verdana" panose="020B0604030504040204" pitchFamily="34" charset="0"/>
              </a:rPr>
              <a:t> lecture Sénat – </a:t>
            </a:r>
            <a:r>
              <a:rPr lang="fr-FR" sz="1400">
                <a:latin typeface="Verdana" panose="020B0604030504040204" pitchFamily="34" charset="0"/>
                <a:ea typeface="Verdana" panose="020B0604030504040204" pitchFamily="34" charset="0"/>
                <a:hlinkClick r:id="rId8"/>
              </a:rPr>
              <a:t>Avis et propositions d’amendements de l’</a:t>
            </a:r>
            <a:r>
              <a:rPr lang="fr-FR" sz="1400" err="1">
                <a:latin typeface="Verdana" panose="020B0604030504040204" pitchFamily="34" charset="0"/>
                <a:ea typeface="Verdana" panose="020B0604030504040204" pitchFamily="34" charset="0"/>
                <a:hlinkClick r:id="rId8"/>
              </a:rPr>
              <a:t>Uniopss</a:t>
            </a:r>
            <a:r>
              <a:rPr lang="fr-FR" sz="1400">
                <a:latin typeface="Verdana" panose="020B0604030504040204" pitchFamily="34" charset="0"/>
                <a:ea typeface="Verdana" panose="020B0604030504040204" pitchFamily="34" charset="0"/>
                <a:hlinkClick r:id="rId8"/>
              </a:rPr>
              <a:t>, Novembre 2023</a:t>
            </a:r>
            <a:endParaRPr lang="fr-FR" sz="14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58448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
        <p:nvSpPr>
          <p:cNvPr id="3" name="object 3"/>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F497D">
              <a:alpha val="71759"/>
            </a:srgbClr>
          </a:solidFill>
        </p:spPr>
        <p:txBody>
          <a:bodyPr wrap="square" lIns="0" tIns="0" rIns="0" bIns="0" rtlCol="0"/>
          <a:lstStyle/>
          <a:p>
            <a:endParaRPr sz="1200"/>
          </a:p>
        </p:txBody>
      </p:sp>
      <p:sp>
        <p:nvSpPr>
          <p:cNvPr id="4" name="object 4"/>
          <p:cNvSpPr/>
          <p:nvPr/>
        </p:nvSpPr>
        <p:spPr>
          <a:xfrm>
            <a:off x="595392" y="685800"/>
            <a:ext cx="2056553" cy="215900"/>
          </a:xfrm>
          <a:custGeom>
            <a:avLst/>
            <a:gdLst/>
            <a:ahLst/>
            <a:cxnLst/>
            <a:rect l="l" t="t" r="r" b="b"/>
            <a:pathLst>
              <a:path w="3084829" h="323850">
                <a:moveTo>
                  <a:pt x="3084776" y="323849"/>
                </a:moveTo>
                <a:lnTo>
                  <a:pt x="0" y="323849"/>
                </a:lnTo>
                <a:lnTo>
                  <a:pt x="0" y="0"/>
                </a:lnTo>
                <a:lnTo>
                  <a:pt x="3084776" y="0"/>
                </a:lnTo>
                <a:lnTo>
                  <a:pt x="3084776" y="323849"/>
                </a:lnTo>
                <a:close/>
              </a:path>
            </a:pathLst>
          </a:custGeom>
          <a:solidFill>
            <a:srgbClr val="FFBF00"/>
          </a:solidFill>
        </p:spPr>
        <p:txBody>
          <a:bodyPr wrap="square" lIns="0" tIns="0" rIns="0" bIns="0" rtlCol="0"/>
          <a:lstStyle/>
          <a:p>
            <a:endParaRPr sz="1200"/>
          </a:p>
        </p:txBody>
      </p:sp>
      <p:pic>
        <p:nvPicPr>
          <p:cNvPr id="5" name="object 5"/>
          <p:cNvPicPr/>
          <p:nvPr/>
        </p:nvPicPr>
        <p:blipFill>
          <a:blip r:embed="rId3" cstate="print"/>
          <a:stretch>
            <a:fillRect/>
          </a:stretch>
        </p:blipFill>
        <p:spPr>
          <a:xfrm>
            <a:off x="10029059" y="4424787"/>
            <a:ext cx="1809749" cy="2044699"/>
          </a:xfrm>
          <a:prstGeom prst="rect">
            <a:avLst/>
          </a:prstGeom>
        </p:spPr>
      </p:pic>
      <p:sp>
        <p:nvSpPr>
          <p:cNvPr id="6" name="object 6"/>
          <p:cNvSpPr txBox="1"/>
          <p:nvPr/>
        </p:nvSpPr>
        <p:spPr>
          <a:xfrm>
            <a:off x="677333" y="1478879"/>
            <a:ext cx="11161475" cy="849870"/>
          </a:xfrm>
          <a:prstGeom prst="rect">
            <a:avLst/>
          </a:prstGeom>
        </p:spPr>
        <p:txBody>
          <a:bodyPr vert="horz" wrap="square" lIns="0" tIns="8467" rIns="0" bIns="0" rtlCol="0">
            <a:spAutoFit/>
          </a:bodyPr>
          <a:lstStyle/>
          <a:p>
            <a:pPr marL="8467">
              <a:spcBef>
                <a:spcPts val="67"/>
              </a:spcBef>
            </a:pPr>
            <a:r>
              <a:rPr lang="fr-FR" sz="5467" b="1" spc="-127">
                <a:solidFill>
                  <a:srgbClr val="FFFFFF"/>
                </a:solidFill>
                <a:latin typeface="Tahoma"/>
                <a:cs typeface="Tahoma"/>
              </a:rPr>
              <a:t>Autonomie</a:t>
            </a:r>
            <a:endParaRPr sz="5467">
              <a:latin typeface="Tahoma"/>
              <a:cs typeface="Tahoma"/>
            </a:endParaRPr>
          </a:p>
        </p:txBody>
      </p:sp>
      <p:sp>
        <p:nvSpPr>
          <p:cNvPr id="7" name="object 7"/>
          <p:cNvSpPr txBox="1"/>
          <p:nvPr/>
        </p:nvSpPr>
        <p:spPr>
          <a:xfrm>
            <a:off x="677333" y="3235111"/>
            <a:ext cx="6028267" cy="439437"/>
          </a:xfrm>
          <a:prstGeom prst="rect">
            <a:avLst/>
          </a:prstGeom>
        </p:spPr>
        <p:txBody>
          <a:bodyPr vert="horz" wrap="square" lIns="0" tIns="8467" rIns="0" bIns="0" rtlCol="0">
            <a:spAutoFit/>
          </a:bodyPr>
          <a:lstStyle/>
          <a:p>
            <a:pPr marL="8467">
              <a:spcBef>
                <a:spcPts val="67"/>
              </a:spcBef>
            </a:pPr>
            <a:r>
              <a:rPr lang="fr-FR" sz="2800" b="1" spc="-87">
                <a:solidFill>
                  <a:srgbClr val="FFFFFF"/>
                </a:solidFill>
                <a:latin typeface="Arial"/>
                <a:cs typeface="Arial"/>
              </a:rPr>
              <a:t>Actualités du secteur</a:t>
            </a:r>
            <a:endParaRPr sz="2800">
              <a:latin typeface="Arial"/>
              <a:cs typeface="Arial"/>
            </a:endParaRPr>
          </a:p>
        </p:txBody>
      </p:sp>
      <p:sp>
        <p:nvSpPr>
          <p:cNvPr id="8" name="object 7">
            <a:extLst>
              <a:ext uri="{FF2B5EF4-FFF2-40B4-BE49-F238E27FC236}">
                <a16:creationId xmlns:a16="http://schemas.microsoft.com/office/drawing/2014/main" id="{4ECB7746-C81F-48AF-A638-7DB9D8F16C7C}"/>
              </a:ext>
            </a:extLst>
          </p:cNvPr>
          <p:cNvSpPr txBox="1"/>
          <p:nvPr/>
        </p:nvSpPr>
        <p:spPr>
          <a:xfrm>
            <a:off x="677333" y="5389768"/>
            <a:ext cx="3589867" cy="439437"/>
          </a:xfrm>
          <a:prstGeom prst="rect">
            <a:avLst/>
          </a:prstGeom>
        </p:spPr>
        <p:txBody>
          <a:bodyPr vert="horz" wrap="square" lIns="0" tIns="8467" rIns="0" bIns="0" rtlCol="0">
            <a:spAutoFit/>
          </a:bodyPr>
          <a:lstStyle/>
          <a:p>
            <a:pPr marL="8467">
              <a:spcBef>
                <a:spcPts val="67"/>
              </a:spcBef>
            </a:pPr>
            <a:r>
              <a:rPr lang="fr-FR" sz="2800" b="1" i="1" spc="-87">
                <a:solidFill>
                  <a:srgbClr val="FFFFFF"/>
                </a:solidFill>
                <a:latin typeface="Arial"/>
                <a:cs typeface="Arial"/>
              </a:rPr>
              <a:t>Novembre 2023</a:t>
            </a:r>
            <a:endParaRPr sz="2800" i="1">
              <a:latin typeface="Arial"/>
              <a:cs typeface="Arial"/>
            </a:endParaRPr>
          </a:p>
        </p:txBody>
      </p:sp>
    </p:spTree>
    <p:extLst>
      <p:ext uri="{BB962C8B-B14F-4D97-AF65-F5344CB8AC3E}">
        <p14:creationId xmlns:p14="http://schemas.microsoft.com/office/powerpoint/2010/main" val="254119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que 14" descr="Aide avec un remplissage uni">
            <a:extLst>
              <a:ext uri="{FF2B5EF4-FFF2-40B4-BE49-F238E27FC236}">
                <a16:creationId xmlns:a16="http://schemas.microsoft.com/office/drawing/2014/main" id="{499583B5-AEB7-42FB-8492-5D95DF0C61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333" y="2039624"/>
            <a:ext cx="3112377" cy="3112377"/>
          </a:xfrm>
          <a:prstGeom prst="rect">
            <a:avLst/>
          </a:prstGeom>
        </p:spPr>
      </p:pic>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633306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Qui connaît qui ?</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Introduction</a:t>
            </a:r>
            <a:endParaRPr lang="fr-FR" sz="1467">
              <a:latin typeface="Trebuchet MS"/>
              <a:cs typeface="Trebuchet MS"/>
            </a:endParaRPr>
          </a:p>
        </p:txBody>
      </p:sp>
      <p:pic>
        <p:nvPicPr>
          <p:cNvPr id="7" name="object 7"/>
          <p:cNvPicPr/>
          <p:nvPr/>
        </p:nvPicPr>
        <p:blipFill>
          <a:blip r:embed="rId5" cstate="print"/>
          <a:stretch>
            <a:fillRect/>
          </a:stretch>
        </p:blipFill>
        <p:spPr>
          <a:xfrm>
            <a:off x="10883964" y="376965"/>
            <a:ext cx="1009649" cy="1142999"/>
          </a:xfrm>
          <a:prstGeom prst="rect">
            <a:avLst/>
          </a:prstGeom>
        </p:spPr>
      </p:pic>
      <p:sp>
        <p:nvSpPr>
          <p:cNvPr id="19" name="ZoneTexte 18">
            <a:extLst>
              <a:ext uri="{FF2B5EF4-FFF2-40B4-BE49-F238E27FC236}">
                <a16:creationId xmlns:a16="http://schemas.microsoft.com/office/drawing/2014/main" id="{5CF549EB-B5AE-4942-84A3-BCD1A9C32F7D}"/>
              </a:ext>
            </a:extLst>
          </p:cNvPr>
          <p:cNvSpPr txBox="1"/>
          <p:nvPr/>
        </p:nvSpPr>
        <p:spPr>
          <a:xfrm>
            <a:off x="3843866" y="1569659"/>
            <a:ext cx="6950030" cy="3724096"/>
          </a:xfrm>
          <a:prstGeom prst="rect">
            <a:avLst/>
          </a:prstGeom>
          <a:noFill/>
        </p:spPr>
        <p:txBody>
          <a:bodyPr wrap="square" rtlCol="0">
            <a:spAutoFit/>
          </a:bodyPr>
          <a:lstStyle/>
          <a:p>
            <a:pPr>
              <a:spcAft>
                <a:spcPts val="600"/>
              </a:spcAft>
            </a:pPr>
            <a:r>
              <a:rPr lang="fr-FR" sz="2400" b="1">
                <a:latin typeface="Verdana" panose="020B0604030504040204" pitchFamily="34" charset="0"/>
                <a:ea typeface="Verdana" panose="020B0604030504040204" pitchFamily="34" charset="0"/>
              </a:rPr>
              <a:t>Saisissez-vous d’une fiche « Qui est qui ? »</a:t>
            </a:r>
          </a:p>
          <a:p>
            <a:pPr>
              <a:spcAft>
                <a:spcPts val="600"/>
              </a:spcAft>
            </a:pPr>
            <a:endParaRPr lang="fr-FR" sz="2400">
              <a:latin typeface="Verdana" panose="020B0604030504040204" pitchFamily="34" charset="0"/>
              <a:ea typeface="Verdana" panose="020B0604030504040204" pitchFamily="34" charset="0"/>
            </a:endParaRPr>
          </a:p>
          <a:p>
            <a:pPr>
              <a:spcAft>
                <a:spcPts val="600"/>
              </a:spcAft>
            </a:pPr>
            <a:r>
              <a:rPr lang="fr-FR" sz="2400" b="1">
                <a:latin typeface="Verdana" panose="020B0604030504040204" pitchFamily="34" charset="0"/>
                <a:ea typeface="Verdana" panose="020B0604030504040204" pitchFamily="34" charset="0"/>
              </a:rPr>
              <a:t>Parcourez la salle </a:t>
            </a:r>
            <a:r>
              <a:rPr lang="fr-FR" sz="2400">
                <a:latin typeface="Verdana" panose="020B0604030504040204" pitchFamily="34" charset="0"/>
                <a:ea typeface="Verdana" panose="020B0604030504040204" pitchFamily="34" charset="0"/>
              </a:rPr>
              <a:t>à la recherche des personnes correspondant à votre fiche, discutez, échangez…. </a:t>
            </a:r>
          </a:p>
          <a:p>
            <a:pPr>
              <a:spcAft>
                <a:spcPts val="600"/>
              </a:spcAft>
            </a:pPr>
            <a:endParaRPr lang="fr-FR" sz="2400">
              <a:latin typeface="Verdana" panose="020B0604030504040204" pitchFamily="34" charset="0"/>
              <a:ea typeface="Verdana" panose="020B0604030504040204" pitchFamily="34" charset="0"/>
            </a:endParaRPr>
          </a:p>
          <a:p>
            <a:pPr>
              <a:spcAft>
                <a:spcPts val="600"/>
              </a:spcAft>
            </a:pPr>
            <a:r>
              <a:rPr lang="fr-FR" sz="2400" b="1">
                <a:latin typeface="Verdana" panose="020B0604030504040204" pitchFamily="34" charset="0"/>
                <a:ea typeface="Verdana" panose="020B0604030504040204" pitchFamily="34" charset="0"/>
              </a:rPr>
              <a:t>…. mais soyez rapides : </a:t>
            </a:r>
            <a:r>
              <a:rPr lang="fr-FR" sz="2400">
                <a:latin typeface="Verdana" panose="020B0604030504040204" pitchFamily="34" charset="0"/>
                <a:ea typeface="Verdana" panose="020B0604030504040204" pitchFamily="34" charset="0"/>
              </a:rPr>
              <a:t>le premier à compléter sa fiche sera récompensé !</a:t>
            </a:r>
          </a:p>
        </p:txBody>
      </p:sp>
      <p:pic>
        <p:nvPicPr>
          <p:cNvPr id="13" name="Graphique 12" descr="Un ruban lié par un nœud">
            <a:extLst>
              <a:ext uri="{FF2B5EF4-FFF2-40B4-BE49-F238E27FC236}">
                <a16:creationId xmlns:a16="http://schemas.microsoft.com/office/drawing/2014/main" id="{1E7F2D68-75A3-47B1-81B8-2557567E16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227591">
            <a:off x="-128365" y="2150564"/>
            <a:ext cx="2234111" cy="2234111"/>
          </a:xfrm>
          <a:prstGeom prst="rect">
            <a:avLst/>
          </a:prstGeom>
        </p:spPr>
      </p:pic>
    </p:spTree>
    <p:extLst>
      <p:ext uri="{BB962C8B-B14F-4D97-AF65-F5344CB8AC3E}">
        <p14:creationId xmlns:p14="http://schemas.microsoft.com/office/powerpoint/2010/main" val="300184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1029342"/>
          </a:xfrm>
          <a:prstGeom prst="rect">
            <a:avLst/>
          </a:prstGeom>
        </p:spPr>
        <p:txBody>
          <a:bodyPr vert="horz" wrap="square" lIns="0" tIns="8467" rIns="0" bIns="0" rtlCol="0" anchor="t">
            <a:spAutoFit/>
          </a:bodyPr>
          <a:lstStyle/>
          <a:p>
            <a:r>
              <a:rPr lang="fr-FR" sz="3300" b="1" spc="-287">
                <a:solidFill>
                  <a:srgbClr val="1F497D"/>
                </a:solidFill>
                <a:latin typeface="Verdana"/>
              </a:rPr>
              <a:t>Stratégie Bien Vieillir </a:t>
            </a:r>
            <a:endParaRPr lang="fr-FR"/>
          </a:p>
          <a:p>
            <a:pPr marL="8255">
              <a:spcBef>
                <a:spcPts val="67"/>
              </a:spcBef>
            </a:pPr>
            <a:endParaRPr lang="fr-FR" sz="3250">
              <a:latin typeface="Verdana"/>
              <a:ea typeface="Verdana"/>
              <a:cs typeface="Verdana"/>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85873" y="1326266"/>
            <a:ext cx="10384203" cy="4303614"/>
          </a:xfrm>
          <a:prstGeom prst="rect">
            <a:avLst/>
          </a:prstGeom>
          <a:noFill/>
        </p:spPr>
        <p:txBody>
          <a:bodyPr wrap="square" lIns="91440" tIns="45720" rIns="91440" bIns="45720" anchor="t">
            <a:spAutoFit/>
          </a:bodyPr>
          <a:lstStyle/>
          <a:p>
            <a:r>
              <a:rPr lang="fr-FR" sz="1400" b="1">
                <a:latin typeface="Verdana"/>
                <a:ea typeface="Verdana"/>
              </a:rPr>
              <a:t>Une </a:t>
            </a:r>
            <a:r>
              <a:rPr lang="fr-FR" sz="1400" b="1">
                <a:latin typeface="Verdana"/>
                <a:ea typeface="Verdana"/>
                <a:hlinkClick r:id="rId4"/>
              </a:rPr>
              <a:t>feuille de route interministérielle</a:t>
            </a:r>
            <a:r>
              <a:rPr lang="fr-FR" sz="1400" b="1">
                <a:latin typeface="Verdana"/>
                <a:ea typeface="Verdana"/>
              </a:rPr>
              <a:t> présentée par Aurore Bergé le 17 novembre pour: </a:t>
            </a:r>
            <a:endParaRPr lang="fr-FR"/>
          </a:p>
          <a:p>
            <a:endParaRPr lang="fr-FR" sz="1400" b="1">
              <a:latin typeface="Verdana"/>
              <a:ea typeface="Verdana"/>
              <a:cs typeface="Arial"/>
            </a:endParaRPr>
          </a:p>
          <a:p>
            <a:r>
              <a:rPr lang="fr-FR" sz="1400">
                <a:latin typeface="Arial"/>
                <a:ea typeface="Verdana"/>
                <a:cs typeface="Arial"/>
              </a:rPr>
              <a:t>• </a:t>
            </a:r>
            <a:r>
              <a:rPr lang="fr-FR" sz="1400">
                <a:latin typeface="Verdana"/>
                <a:ea typeface="Verdana"/>
              </a:rPr>
              <a:t>Faire face au défi démographique </a:t>
            </a:r>
            <a:endParaRPr lang="fr-FR"/>
          </a:p>
          <a:p>
            <a:endParaRPr lang="fr-FR" sz="1400">
              <a:latin typeface="Arial"/>
              <a:ea typeface="Verdana"/>
              <a:cs typeface="Arial"/>
            </a:endParaRPr>
          </a:p>
          <a:p>
            <a:r>
              <a:rPr lang="fr-FR" sz="1400">
                <a:latin typeface="Arial"/>
                <a:ea typeface="Verdana"/>
                <a:cs typeface="Arial"/>
              </a:rPr>
              <a:t>• </a:t>
            </a:r>
            <a:r>
              <a:rPr lang="fr-FR" sz="1400">
                <a:latin typeface="Verdana"/>
                <a:ea typeface="Verdana"/>
              </a:rPr>
              <a:t>Mobiliser la société collectivement </a:t>
            </a:r>
            <a:endParaRPr lang="fr-FR"/>
          </a:p>
          <a:p>
            <a:endParaRPr lang="fr-FR" sz="1400">
              <a:latin typeface="Arial"/>
              <a:ea typeface="Verdana"/>
              <a:cs typeface="Arial"/>
            </a:endParaRPr>
          </a:p>
          <a:p>
            <a:r>
              <a:rPr lang="fr-FR" sz="1400">
                <a:latin typeface="Verdana"/>
                <a:ea typeface="Verdana"/>
              </a:rPr>
              <a:t>La feuille de route s’articule autour de 4 axes :</a:t>
            </a:r>
            <a:endParaRPr lang="fr-FR">
              <a:latin typeface="Verdana"/>
              <a:ea typeface="Verdana"/>
            </a:endParaRPr>
          </a:p>
          <a:p>
            <a:endParaRPr lang="fr-FR" sz="1400">
              <a:solidFill>
                <a:srgbClr val="000000"/>
              </a:solidFill>
              <a:latin typeface="Verdana"/>
              <a:ea typeface="Verdana"/>
            </a:endParaRPr>
          </a:p>
          <a:p>
            <a:r>
              <a:rPr lang="fr-FR" sz="1400">
                <a:solidFill>
                  <a:srgbClr val="4472C4"/>
                </a:solidFill>
                <a:latin typeface="Verdana"/>
                <a:ea typeface="Verdana"/>
              </a:rPr>
              <a:t>AXE 1 : Prendre en compte de nouveaux besoins et reconnaître la place des séniors</a:t>
            </a:r>
            <a:endParaRPr lang="fr-FR">
              <a:latin typeface="Verdana"/>
              <a:ea typeface="Verdana"/>
            </a:endParaRPr>
          </a:p>
          <a:p>
            <a:endParaRPr lang="fr-FR"/>
          </a:p>
          <a:p>
            <a:r>
              <a:rPr lang="fr-FR" sz="1400">
                <a:solidFill>
                  <a:srgbClr val="4472C4"/>
                </a:solidFill>
                <a:latin typeface="Verdana"/>
                <a:ea typeface="Verdana"/>
              </a:rPr>
              <a:t>AXE 2 : Donner le choix de vieillir où l’on souhaite</a:t>
            </a:r>
            <a:endParaRPr lang="fr-FR">
              <a:solidFill>
                <a:srgbClr val="000000"/>
              </a:solidFill>
              <a:latin typeface="Calibri" panose="020F0502020204030204"/>
              <a:ea typeface="Verdana"/>
              <a:cs typeface="Calibri" panose="020F0502020204030204"/>
            </a:endParaRPr>
          </a:p>
          <a:p>
            <a:endParaRPr lang="fr-FR">
              <a:cs typeface="Calibri"/>
            </a:endParaRPr>
          </a:p>
          <a:p>
            <a:r>
              <a:rPr lang="fr-FR" sz="1400">
                <a:solidFill>
                  <a:srgbClr val="4472C4"/>
                </a:solidFill>
                <a:latin typeface="Verdana"/>
                <a:ea typeface="Verdana"/>
              </a:rPr>
              <a:t>AXE 3 : Accompagner les solidarités entre générations </a:t>
            </a:r>
            <a:endParaRPr lang="fr-FR"/>
          </a:p>
          <a:p>
            <a:endParaRPr lang="fr-FR" sz="1400">
              <a:solidFill>
                <a:srgbClr val="4472C4"/>
              </a:solidFill>
              <a:latin typeface="Verdana"/>
              <a:ea typeface="Verdana"/>
            </a:endParaRPr>
          </a:p>
          <a:p>
            <a:r>
              <a:rPr lang="fr-FR" sz="1400">
                <a:solidFill>
                  <a:srgbClr val="4472C4"/>
                </a:solidFill>
                <a:latin typeface="Verdana"/>
                <a:ea typeface="Verdana"/>
              </a:rPr>
              <a:t>AXE 4 : Garantir les droits et la participation des citoyens âgés</a:t>
            </a:r>
            <a:endParaRPr lang="fr-FR">
              <a:latin typeface="Verdana"/>
              <a:ea typeface="Verdana"/>
            </a:endParaRPr>
          </a:p>
          <a:p>
            <a:endParaRPr lang="fr-FR" sz="1400">
              <a:solidFill>
                <a:srgbClr val="4472C4"/>
              </a:solidFill>
              <a:latin typeface="Verdana"/>
              <a:ea typeface="Verdana"/>
            </a:endParaRPr>
          </a:p>
          <a:p>
            <a:r>
              <a:rPr lang="fr-FR" sz="1400" b="1">
                <a:latin typeface="Verdana"/>
                <a:ea typeface="Verdana"/>
              </a:rPr>
              <a:t>L’</a:t>
            </a:r>
            <a:r>
              <a:rPr lang="fr-FR" sz="1400" b="1" err="1">
                <a:latin typeface="Verdana"/>
                <a:ea typeface="Verdana"/>
              </a:rPr>
              <a:t>Uniopss</a:t>
            </a:r>
            <a:r>
              <a:rPr lang="fr-FR" sz="1400" b="1">
                <a:latin typeface="Verdana"/>
                <a:ea typeface="Verdana"/>
              </a:rPr>
              <a:t> salue l’ engagement d’une loi de programmation pluriannuelle du Grand Âge mais note peu de mesures nouvelles dans ces annonces. </a:t>
            </a:r>
            <a:endParaRPr lang="fr-FR"/>
          </a:p>
          <a:p>
            <a:pPr lvl="0">
              <a:lnSpc>
                <a:spcPct val="107000"/>
              </a:lnSpc>
            </a:pPr>
            <a:endParaRPr lang="fr-FR" sz="1400" b="1">
              <a:latin typeface="Verdana" panose="020B0604030504040204" pitchFamily="34" charset="0"/>
              <a:ea typeface="Verdana" panose="020B0604030504040204" pitchFamily="34" charset="0"/>
            </a:endParaRPr>
          </a:p>
        </p:txBody>
      </p:sp>
      <p:sp>
        <p:nvSpPr>
          <p:cNvPr id="9" name="object 5">
            <a:extLst>
              <a:ext uri="{FF2B5EF4-FFF2-40B4-BE49-F238E27FC236}">
                <a16:creationId xmlns:a16="http://schemas.microsoft.com/office/drawing/2014/main" id="{F97B63FD-C30C-ACEA-F478-85FC29D2556A}"/>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Autonomie</a:t>
            </a:r>
          </a:p>
        </p:txBody>
      </p:sp>
    </p:spTree>
    <p:extLst>
      <p:ext uri="{BB962C8B-B14F-4D97-AF65-F5344CB8AC3E}">
        <p14:creationId xmlns:p14="http://schemas.microsoft.com/office/powerpoint/2010/main" val="1684222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1029342"/>
          </a:xfrm>
          <a:prstGeom prst="rect">
            <a:avLst/>
          </a:prstGeom>
        </p:spPr>
        <p:txBody>
          <a:bodyPr vert="horz" wrap="square" lIns="0" tIns="8467" rIns="0" bIns="0" rtlCol="0" anchor="t">
            <a:spAutoFit/>
          </a:bodyPr>
          <a:lstStyle/>
          <a:p>
            <a:r>
              <a:rPr lang="fr-FR" sz="3300" b="1" spc="-287">
                <a:solidFill>
                  <a:srgbClr val="1F497D"/>
                </a:solidFill>
                <a:latin typeface="Verdana"/>
              </a:rPr>
              <a:t>Focus sur la création du SPDA (axe 1)  </a:t>
            </a:r>
            <a:endParaRPr lang="fr-FR">
              <a:cs typeface="Calibri"/>
            </a:endParaRPr>
          </a:p>
          <a:p>
            <a:pPr marL="8255">
              <a:spcBef>
                <a:spcPts val="67"/>
              </a:spcBef>
            </a:pPr>
            <a:endParaRPr lang="fr-FR" sz="3250">
              <a:latin typeface="Verdana"/>
              <a:ea typeface="Verdana"/>
              <a:cs typeface="Verdana"/>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85873" y="1326266"/>
            <a:ext cx="10384203" cy="2303066"/>
          </a:xfrm>
          <a:prstGeom prst="rect">
            <a:avLst/>
          </a:prstGeom>
          <a:noFill/>
        </p:spPr>
        <p:txBody>
          <a:bodyPr wrap="square" lIns="91440" tIns="45720" rIns="91440" bIns="45720" anchor="t">
            <a:spAutoFit/>
          </a:bodyPr>
          <a:lstStyle/>
          <a:p>
            <a:pPr marL="285750" indent="-285750">
              <a:buFont typeface="Arial"/>
              <a:buChar char="•"/>
            </a:pPr>
            <a:r>
              <a:rPr lang="fr-FR" sz="1400">
                <a:latin typeface="Verdana"/>
                <a:ea typeface="Verdana"/>
                <a:cs typeface="Calibri"/>
              </a:rPr>
              <a:t>Prévu par la proposition de loi « Bien vieillir », le SPDA se décrit comme « une petite révolution » dans l'accompagnement des personnes âgées et handicapées dans les territoires. </a:t>
            </a:r>
            <a:endParaRPr lang="fr-FR" sz="1400">
              <a:latin typeface="Verdana"/>
              <a:ea typeface="Verdana"/>
            </a:endParaRPr>
          </a:p>
          <a:p>
            <a:pPr marL="285750" indent="-285750">
              <a:buFont typeface="Arial"/>
              <a:buChar char="•"/>
            </a:pPr>
            <a:endParaRPr lang="fr-FR" sz="1400">
              <a:latin typeface="Verdana"/>
              <a:ea typeface="Verdana"/>
              <a:cs typeface="Calibri"/>
            </a:endParaRPr>
          </a:p>
          <a:p>
            <a:pPr marL="285750" indent="-285750">
              <a:buFont typeface="Arial"/>
              <a:buChar char="•"/>
            </a:pPr>
            <a:r>
              <a:rPr lang="fr-FR" sz="1400">
                <a:latin typeface="Verdana"/>
                <a:ea typeface="Verdana"/>
                <a:cs typeface="Calibri"/>
              </a:rPr>
              <a:t>Ce futur service, construit sur la base du rapport  de Dominique </a:t>
            </a:r>
            <a:r>
              <a:rPr lang="fr-FR" sz="1400" err="1">
                <a:latin typeface="Verdana"/>
                <a:ea typeface="Verdana"/>
                <a:cs typeface="Calibri"/>
              </a:rPr>
              <a:t>Libault</a:t>
            </a:r>
            <a:r>
              <a:rPr lang="fr-FR" sz="1400">
                <a:latin typeface="Verdana"/>
                <a:ea typeface="Verdana"/>
                <a:cs typeface="Calibri"/>
              </a:rPr>
              <a:t>, vise à « améliorer l'équité d'accès à l'information et aux droits et trouver des solutions concrètes d'accompagnement pour les personnes. Un SPDA devrait être déployé dans chaque département à partir de 2025.</a:t>
            </a:r>
            <a:endParaRPr lang="fr-FR" sz="1400">
              <a:latin typeface="Verdana"/>
              <a:ea typeface="Verdana"/>
            </a:endParaRPr>
          </a:p>
          <a:p>
            <a:pPr marL="285750" indent="-285750">
              <a:buFont typeface="Arial"/>
              <a:buChar char="•"/>
            </a:pPr>
            <a:endParaRPr lang="fr-FR" sz="1400">
              <a:latin typeface="Verdana"/>
              <a:ea typeface="Verdana"/>
              <a:cs typeface="Calibri"/>
            </a:endParaRPr>
          </a:p>
          <a:p>
            <a:pPr marL="285750" indent="-285750">
              <a:buFont typeface="Arial"/>
              <a:buChar char="•"/>
            </a:pPr>
            <a:r>
              <a:rPr lang="fr-FR" sz="1400">
                <a:latin typeface="Verdana"/>
                <a:ea typeface="Verdana"/>
                <a:cs typeface="Calibri"/>
              </a:rPr>
              <a:t>Le 1</a:t>
            </a:r>
            <a:r>
              <a:rPr lang="fr-FR" sz="1400" baseline="30000">
                <a:latin typeface="Verdana"/>
                <a:ea typeface="Verdana"/>
                <a:cs typeface="Calibri"/>
              </a:rPr>
              <a:t>er</a:t>
            </a:r>
            <a:r>
              <a:rPr lang="fr-FR" sz="1400">
                <a:latin typeface="Verdana"/>
                <a:ea typeface="Verdana"/>
                <a:cs typeface="Calibri"/>
              </a:rPr>
              <a:t> comité d'orientation et de suivi du SPDA, présidé par Dominique </a:t>
            </a:r>
            <a:r>
              <a:rPr lang="fr-FR" sz="1400" err="1">
                <a:latin typeface="Verdana"/>
                <a:ea typeface="Verdana"/>
                <a:cs typeface="Calibri"/>
              </a:rPr>
              <a:t>Libault</a:t>
            </a:r>
            <a:r>
              <a:rPr lang="fr-FR" sz="1400">
                <a:latin typeface="Verdana"/>
                <a:ea typeface="Verdana"/>
                <a:cs typeface="Calibri"/>
              </a:rPr>
              <a:t>, a eu lieu le 10 juillet dernier. </a:t>
            </a:r>
            <a:endParaRPr lang="fr-FR" sz="1400">
              <a:cs typeface="Calibri" panose="020F0502020204030204"/>
            </a:endParaRPr>
          </a:p>
          <a:p>
            <a:endParaRPr lang="fr-FR">
              <a:cs typeface="Calibri"/>
            </a:endParaRPr>
          </a:p>
          <a:p>
            <a:pPr lvl="0">
              <a:lnSpc>
                <a:spcPct val="107000"/>
              </a:lnSpc>
            </a:pPr>
            <a:endParaRPr lang="fr-FR" sz="1400" b="1">
              <a:latin typeface="Verdana" panose="020B0604030504040204" pitchFamily="34" charset="0"/>
              <a:ea typeface="Verdana" panose="020B0604030504040204" pitchFamily="34" charset="0"/>
            </a:endParaRPr>
          </a:p>
        </p:txBody>
      </p:sp>
      <p:sp>
        <p:nvSpPr>
          <p:cNvPr id="9" name="object 5">
            <a:extLst>
              <a:ext uri="{FF2B5EF4-FFF2-40B4-BE49-F238E27FC236}">
                <a16:creationId xmlns:a16="http://schemas.microsoft.com/office/drawing/2014/main" id="{F97B63FD-C30C-ACEA-F478-85FC29D2556A}"/>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Autonomie</a:t>
            </a:r>
          </a:p>
        </p:txBody>
      </p:sp>
      <p:pic>
        <p:nvPicPr>
          <p:cNvPr id="5" name="Image 4" descr="Une image contenant texte, capture d’écran, Police, nombre&#10;&#10;Description générée automatiquement">
            <a:extLst>
              <a:ext uri="{FF2B5EF4-FFF2-40B4-BE49-F238E27FC236}">
                <a16:creationId xmlns:a16="http://schemas.microsoft.com/office/drawing/2014/main" id="{EE8700EA-F057-F27D-D529-BCFF9DE73008}"/>
              </a:ext>
            </a:extLst>
          </p:cNvPr>
          <p:cNvPicPr>
            <a:picLocks noChangeAspect="1"/>
          </p:cNvPicPr>
          <p:nvPr/>
        </p:nvPicPr>
        <p:blipFill>
          <a:blip r:embed="rId4"/>
          <a:stretch>
            <a:fillRect/>
          </a:stretch>
        </p:blipFill>
        <p:spPr>
          <a:xfrm>
            <a:off x="1613771" y="4112553"/>
            <a:ext cx="9340239" cy="1816593"/>
          </a:xfrm>
          <a:prstGeom prst="rect">
            <a:avLst/>
          </a:prstGeom>
        </p:spPr>
      </p:pic>
      <p:pic>
        <p:nvPicPr>
          <p:cNvPr id="6" name="Image 5" descr="Une image contenant noir, obscurité, Graphique&#10;&#10;Description générée automatiquement">
            <a:extLst>
              <a:ext uri="{FF2B5EF4-FFF2-40B4-BE49-F238E27FC236}">
                <a16:creationId xmlns:a16="http://schemas.microsoft.com/office/drawing/2014/main" id="{7F893F53-E53E-714C-433A-713FA3C1B2D6}"/>
              </a:ext>
            </a:extLst>
          </p:cNvPr>
          <p:cNvPicPr>
            <a:picLocks noChangeAspect="1"/>
          </p:cNvPicPr>
          <p:nvPr/>
        </p:nvPicPr>
        <p:blipFill>
          <a:blip r:embed="rId5"/>
          <a:stretch>
            <a:fillRect/>
          </a:stretch>
        </p:blipFill>
        <p:spPr>
          <a:xfrm>
            <a:off x="2216781" y="2872505"/>
            <a:ext cx="1495425" cy="1238250"/>
          </a:xfrm>
          <a:prstGeom prst="rect">
            <a:avLst/>
          </a:prstGeom>
        </p:spPr>
      </p:pic>
    </p:spTree>
    <p:extLst>
      <p:ext uri="{BB962C8B-B14F-4D97-AF65-F5344CB8AC3E}">
        <p14:creationId xmlns:p14="http://schemas.microsoft.com/office/powerpoint/2010/main" val="280209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1537173"/>
          </a:xfrm>
          <a:prstGeom prst="rect">
            <a:avLst/>
          </a:prstGeom>
        </p:spPr>
        <p:txBody>
          <a:bodyPr vert="horz" wrap="square" lIns="0" tIns="8467" rIns="0" bIns="0" rtlCol="0" anchor="t">
            <a:spAutoFit/>
          </a:bodyPr>
          <a:lstStyle/>
          <a:p>
            <a:r>
              <a:rPr lang="fr-FR" sz="3300" b="1" spc="-287">
                <a:solidFill>
                  <a:srgbClr val="1F497D"/>
                </a:solidFill>
                <a:latin typeface="Verdana"/>
              </a:rPr>
              <a:t>Focus sur les SAD (axe 2)</a:t>
            </a:r>
            <a:endParaRPr lang="fr-FR"/>
          </a:p>
          <a:p>
            <a:endParaRPr lang="fr-FR" sz="3300" b="1" spc="-287">
              <a:solidFill>
                <a:srgbClr val="1F497D"/>
              </a:solidFill>
              <a:latin typeface="Verdana"/>
              <a:ea typeface="Verdana"/>
            </a:endParaRPr>
          </a:p>
          <a:p>
            <a:pPr marL="8255">
              <a:spcBef>
                <a:spcPts val="67"/>
              </a:spcBef>
            </a:pPr>
            <a:endParaRPr lang="fr-FR" sz="3250">
              <a:latin typeface="Verdana"/>
              <a:ea typeface="Verdana"/>
              <a:cs typeface="Verdana"/>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85873" y="1326266"/>
            <a:ext cx="10384203" cy="3534173"/>
          </a:xfrm>
          <a:prstGeom prst="rect">
            <a:avLst/>
          </a:prstGeom>
          <a:noFill/>
        </p:spPr>
        <p:txBody>
          <a:bodyPr wrap="square" lIns="91440" tIns="45720" rIns="91440" bIns="45720" anchor="t">
            <a:spAutoFit/>
          </a:bodyPr>
          <a:lstStyle/>
          <a:p>
            <a:r>
              <a:rPr lang="fr-FR" sz="1400">
                <a:latin typeface="Verdana"/>
                <a:ea typeface="Verdana"/>
              </a:rPr>
              <a:t>Le « virage domiciliaire » du gouvernement se concrétise à travers le déploiement des SAD accompagnés de moyens dédiés pour le domicile : </a:t>
            </a:r>
            <a:endParaRPr lang="fr-FR"/>
          </a:p>
          <a:p>
            <a:endParaRPr lang="fr-FR" sz="1400">
              <a:latin typeface="Verdana"/>
              <a:ea typeface="Verdana"/>
            </a:endParaRPr>
          </a:p>
          <a:p>
            <a:pPr marL="285750" indent="-285750">
              <a:buFont typeface="Arial"/>
              <a:buChar char="•"/>
            </a:pPr>
            <a:r>
              <a:rPr lang="fr-FR" sz="1400">
                <a:latin typeface="Verdana"/>
                <a:ea typeface="Verdana"/>
              </a:rPr>
              <a:t>Création de 25 000 places de SSIAD d’ici à 2030 </a:t>
            </a:r>
            <a:endParaRPr lang="fr-FR">
              <a:latin typeface="Calibri" panose="020F0502020204030204"/>
              <a:ea typeface="Verdana"/>
              <a:cs typeface="Calibri" panose="020F0502020204030204"/>
            </a:endParaRPr>
          </a:p>
          <a:p>
            <a:pPr marL="285750" indent="-285750">
              <a:buFont typeface="Arial"/>
              <a:buChar char="•"/>
            </a:pPr>
            <a:endParaRPr lang="fr-FR" sz="1400">
              <a:latin typeface="Verdana"/>
              <a:ea typeface="Verdana"/>
              <a:cs typeface="Calibri" panose="020F0502020204030204"/>
            </a:endParaRPr>
          </a:p>
          <a:p>
            <a:pPr marL="285750" indent="-285750">
              <a:buFont typeface="Arial"/>
              <a:buChar char="•"/>
            </a:pPr>
            <a:r>
              <a:rPr lang="fr-FR" sz="1400">
                <a:latin typeface="Verdana"/>
                <a:ea typeface="Verdana"/>
              </a:rPr>
              <a:t>Mise en place d’un tarif plancher national revalorisé chaque année pour les SAAD</a:t>
            </a:r>
            <a:endParaRPr lang="fr-FR">
              <a:cs typeface="Calibri" panose="020F0502020204030204"/>
            </a:endParaRPr>
          </a:p>
          <a:p>
            <a:pPr marL="285750" indent="-285750">
              <a:buFont typeface="Arial"/>
              <a:buChar char="•"/>
            </a:pPr>
            <a:endParaRPr lang="fr-FR" sz="1400">
              <a:latin typeface="Verdana"/>
              <a:ea typeface="Verdana"/>
            </a:endParaRPr>
          </a:p>
          <a:p>
            <a:pPr marL="285750" indent="-285750">
              <a:buFont typeface="Arial"/>
              <a:buChar char="•"/>
            </a:pPr>
            <a:r>
              <a:rPr lang="fr-FR" sz="1400">
                <a:latin typeface="Verdana"/>
                <a:ea typeface="Verdana"/>
              </a:rPr>
              <a:t>Réforme de la tarification des SSIAD pour permettre d’accompagner des personnes avec des besoins en soins plus importants </a:t>
            </a:r>
            <a:endParaRPr lang="fr-FR">
              <a:latin typeface="Calibri" panose="020F0502020204030204"/>
              <a:ea typeface="Verdana"/>
              <a:cs typeface="Calibri" panose="020F0502020204030204"/>
            </a:endParaRPr>
          </a:p>
          <a:p>
            <a:pPr marL="285750" indent="-285750">
              <a:buFont typeface="Arial"/>
              <a:buChar char="•"/>
            </a:pPr>
            <a:endParaRPr lang="fr-FR" sz="1400">
              <a:latin typeface="Verdana"/>
              <a:ea typeface="Verdana"/>
              <a:cs typeface="Calibri" panose="020F0502020204030204"/>
            </a:endParaRPr>
          </a:p>
          <a:p>
            <a:pPr marL="285750" indent="-285750">
              <a:buFont typeface="Arial"/>
              <a:buChar char="•"/>
            </a:pPr>
            <a:r>
              <a:rPr lang="fr-FR" sz="1400">
                <a:latin typeface="Verdana"/>
                <a:ea typeface="Verdana"/>
              </a:rPr>
              <a:t>Dotation complémentaire qualité pour les services </a:t>
            </a:r>
            <a:endParaRPr lang="fr-FR">
              <a:latin typeface="Calibri" panose="020F0502020204030204"/>
              <a:ea typeface="Verdana"/>
              <a:cs typeface="Calibri" panose="020F0502020204030204"/>
            </a:endParaRPr>
          </a:p>
          <a:p>
            <a:pPr marL="285750" indent="-285750">
              <a:buFont typeface="Arial"/>
              <a:buChar char="•"/>
            </a:pPr>
            <a:endParaRPr lang="fr-FR" sz="1400">
              <a:latin typeface="Verdana"/>
              <a:ea typeface="Verdana"/>
              <a:cs typeface="Calibri" panose="020F0502020204030204"/>
            </a:endParaRPr>
          </a:p>
          <a:p>
            <a:pPr marL="285750" indent="-285750">
              <a:buFont typeface="Arial"/>
              <a:buChar char="•"/>
            </a:pPr>
            <a:r>
              <a:rPr lang="fr-FR" sz="1400">
                <a:latin typeface="Verdana"/>
                <a:ea typeface="Verdana"/>
              </a:rPr>
              <a:t>Expérimentation à venir d’une forfaitisation du financement des SAAD pour répondre à leurs difficultés financières</a:t>
            </a:r>
            <a:endParaRPr lang="fr-FR">
              <a:cs typeface="Calibri" panose="020F0502020204030204"/>
            </a:endParaRPr>
          </a:p>
          <a:p>
            <a:pPr marL="285750" indent="-285750">
              <a:buFont typeface="Arial"/>
              <a:buChar char="•"/>
            </a:pPr>
            <a:endParaRPr lang="fr-FR" sz="1400" b="1">
              <a:latin typeface="Verdana"/>
              <a:ea typeface="Verdana"/>
            </a:endParaRPr>
          </a:p>
          <a:p>
            <a:pPr marL="285750" lvl="0" indent="-285750">
              <a:lnSpc>
                <a:spcPct val="107000"/>
              </a:lnSpc>
              <a:buFont typeface="Arial"/>
              <a:buChar char="•"/>
            </a:pPr>
            <a:endParaRPr lang="fr-FR" sz="1400" b="1">
              <a:latin typeface="Verdana" panose="020B0604030504040204" pitchFamily="34" charset="0"/>
              <a:ea typeface="Verdana" panose="020B0604030504040204" pitchFamily="34" charset="0"/>
            </a:endParaRPr>
          </a:p>
        </p:txBody>
      </p:sp>
      <p:sp>
        <p:nvSpPr>
          <p:cNvPr id="9" name="object 5">
            <a:extLst>
              <a:ext uri="{FF2B5EF4-FFF2-40B4-BE49-F238E27FC236}">
                <a16:creationId xmlns:a16="http://schemas.microsoft.com/office/drawing/2014/main" id="{F97B63FD-C30C-ACEA-F478-85FC29D2556A}"/>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Autonomie</a:t>
            </a:r>
          </a:p>
        </p:txBody>
      </p:sp>
    </p:spTree>
    <p:extLst>
      <p:ext uri="{BB962C8B-B14F-4D97-AF65-F5344CB8AC3E}">
        <p14:creationId xmlns:p14="http://schemas.microsoft.com/office/powerpoint/2010/main" val="2331670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2045005"/>
          </a:xfrm>
          <a:prstGeom prst="rect">
            <a:avLst/>
          </a:prstGeom>
        </p:spPr>
        <p:txBody>
          <a:bodyPr vert="horz" wrap="square" lIns="0" tIns="8467" rIns="0" bIns="0" rtlCol="0" anchor="t">
            <a:spAutoFit/>
          </a:bodyPr>
          <a:lstStyle/>
          <a:p>
            <a:r>
              <a:rPr lang="fr-FR" sz="3300" b="1" spc="-287">
                <a:solidFill>
                  <a:srgbClr val="1F497D"/>
                </a:solidFill>
                <a:latin typeface="Verdana"/>
              </a:rPr>
              <a:t>Focus sur les </a:t>
            </a:r>
            <a:r>
              <a:rPr lang="fr-FR" sz="3300" b="1" spc="-287" err="1">
                <a:solidFill>
                  <a:srgbClr val="1F497D"/>
                </a:solidFill>
                <a:latin typeface="Verdana"/>
              </a:rPr>
              <a:t>Ehpads</a:t>
            </a:r>
            <a:r>
              <a:rPr lang="fr-FR" sz="3300" b="1" spc="-287">
                <a:solidFill>
                  <a:srgbClr val="1F497D"/>
                </a:solidFill>
                <a:latin typeface="Verdana"/>
              </a:rPr>
              <a:t> (axe 2 et 4)</a:t>
            </a:r>
            <a:endParaRPr lang="fr-F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pPr marL="8255">
              <a:spcBef>
                <a:spcPts val="67"/>
              </a:spcBef>
            </a:pPr>
            <a:endParaRPr lang="fr-FR" sz="3250">
              <a:latin typeface="Verdana"/>
              <a:ea typeface="Verdana"/>
              <a:cs typeface="Verdana"/>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85873" y="1326266"/>
            <a:ext cx="10384203" cy="5226944"/>
          </a:xfrm>
          <a:prstGeom prst="rect">
            <a:avLst/>
          </a:prstGeom>
          <a:noFill/>
        </p:spPr>
        <p:txBody>
          <a:bodyPr wrap="square" lIns="91440" tIns="45720" rIns="91440" bIns="45720" anchor="t">
            <a:spAutoFit/>
          </a:bodyPr>
          <a:lstStyle/>
          <a:p>
            <a:endParaRPr lang="fr-FR" sz="1400">
              <a:latin typeface="Verdana"/>
              <a:ea typeface="Verdana"/>
              <a:cs typeface="Calibri" panose="020F0502020204030204"/>
            </a:endParaRPr>
          </a:p>
          <a:p>
            <a:pPr marL="285750" indent="-285750">
              <a:buFont typeface="Arial"/>
              <a:buChar char="•"/>
            </a:pPr>
            <a:endParaRPr lang="fr-FR" sz="1400" b="1">
              <a:latin typeface="Verdana"/>
              <a:ea typeface="Verdana"/>
            </a:endParaRPr>
          </a:p>
          <a:p>
            <a:pPr marL="285750" indent="-285750">
              <a:buFont typeface="Arial"/>
              <a:buChar char="•"/>
            </a:pPr>
            <a:r>
              <a:rPr lang="fr-FR" sz="1400">
                <a:latin typeface="Verdana"/>
                <a:ea typeface="Verdana"/>
              </a:rPr>
              <a:t>Création de 1000 nouvelles places en hébergement temporaire (sortie d’hospitalisation), </a:t>
            </a:r>
            <a:endParaRPr lang="fr-FR" sz="1400" b="1">
              <a:latin typeface="Verdana" panose="020B0604030504040204" pitchFamily="34" charset="0"/>
              <a:ea typeface="Verdana" panose="020B0604030504040204" pitchFamily="34" charset="0"/>
            </a:endParaRPr>
          </a:p>
          <a:p>
            <a:pPr marL="285750" indent="-285750">
              <a:buFont typeface="Arial"/>
              <a:buChar char="•"/>
            </a:pPr>
            <a:endParaRPr lang="fr-FR" sz="1400">
              <a:latin typeface="Verdana"/>
              <a:ea typeface="Verdana"/>
            </a:endParaRPr>
          </a:p>
          <a:p>
            <a:pPr marL="285750" indent="-285750">
              <a:buFont typeface="Arial"/>
              <a:buChar char="•"/>
            </a:pPr>
            <a:r>
              <a:rPr lang="fr-FR" sz="1400">
                <a:latin typeface="Verdana"/>
                <a:ea typeface="Verdana"/>
              </a:rPr>
              <a:t>Déploiement des 500 CRT d’ici 2028</a:t>
            </a:r>
            <a:endParaRPr lang="fr-FR" sz="1400">
              <a:latin typeface="Verdana"/>
              <a:ea typeface="Verdana"/>
              <a:cs typeface="Calibri"/>
            </a:endParaRPr>
          </a:p>
          <a:p>
            <a:pPr marL="285750" indent="-285750">
              <a:buFont typeface="Arial"/>
              <a:buChar char="•"/>
            </a:pPr>
            <a:endParaRPr lang="fr-FR" sz="1400">
              <a:latin typeface="Verdana"/>
              <a:ea typeface="Verdana"/>
            </a:endParaRPr>
          </a:p>
          <a:p>
            <a:pPr marL="285750" indent="-285750">
              <a:buFont typeface="Arial"/>
              <a:buChar char="•"/>
            </a:pPr>
            <a:r>
              <a:rPr lang="fr-FR" sz="1400">
                <a:latin typeface="Verdana"/>
                <a:ea typeface="Verdana"/>
              </a:rPr>
              <a:t>Développement d’un PASA par </a:t>
            </a:r>
            <a:r>
              <a:rPr lang="fr-FR" sz="1400" err="1">
                <a:latin typeface="Verdana"/>
                <a:ea typeface="Verdana"/>
              </a:rPr>
              <a:t>Ehpad</a:t>
            </a:r>
            <a:r>
              <a:rPr lang="fr-FR" sz="1400">
                <a:latin typeface="Verdana"/>
                <a:ea typeface="Verdana"/>
              </a:rPr>
              <a:t> ouvert aux non-résidents </a:t>
            </a:r>
            <a:endParaRPr lang="fr-FR" sz="1400">
              <a:latin typeface="Verdana"/>
              <a:ea typeface="Verdana"/>
              <a:cs typeface="Calibri" panose="020F0502020204030204"/>
            </a:endParaRPr>
          </a:p>
          <a:p>
            <a:pPr marL="285750" indent="-285750">
              <a:buFont typeface="Arial"/>
              <a:buChar char="•"/>
            </a:pPr>
            <a:endParaRPr lang="fr-FR" sz="1400">
              <a:latin typeface="Verdana"/>
              <a:ea typeface="Verdana"/>
            </a:endParaRPr>
          </a:p>
          <a:p>
            <a:pPr marL="285750" indent="-285750">
              <a:buFont typeface="Arial"/>
              <a:buChar char="•"/>
            </a:pPr>
            <a:r>
              <a:rPr lang="fr-FR" sz="1400">
                <a:latin typeface="Verdana"/>
                <a:ea typeface="Verdana"/>
              </a:rPr>
              <a:t>Déploiement de tiers lieux</a:t>
            </a:r>
          </a:p>
          <a:p>
            <a:pPr marL="285750" indent="-285750">
              <a:buFont typeface="Arial"/>
              <a:buChar char="•"/>
            </a:pPr>
            <a:endParaRPr lang="fr-FR" sz="1400">
              <a:latin typeface="Verdana"/>
              <a:ea typeface="Verdana"/>
            </a:endParaRPr>
          </a:p>
          <a:p>
            <a:pPr marL="285750" indent="-285750">
              <a:buFont typeface="Arial"/>
              <a:buChar char="•"/>
            </a:pPr>
            <a:r>
              <a:rPr lang="fr-FR" sz="1400">
                <a:latin typeface="Verdana"/>
                <a:ea typeface="Verdana"/>
              </a:rPr>
              <a:t>Expérimentation de la fusion des sections soins et dépendance dans les départements volontaires </a:t>
            </a:r>
            <a:endParaRPr lang="fr-FR" sz="1400">
              <a:latin typeface="Verdana"/>
              <a:ea typeface="Verdana"/>
              <a:cs typeface="Calibri" panose="020F0502020204030204"/>
            </a:endParaRPr>
          </a:p>
          <a:p>
            <a:pPr marL="285750" indent="-285750">
              <a:buFont typeface="Arial"/>
              <a:buChar char="•"/>
            </a:pPr>
            <a:endParaRPr lang="fr-FR" sz="1400">
              <a:latin typeface="Verdana"/>
              <a:ea typeface="Verdana"/>
            </a:endParaRPr>
          </a:p>
          <a:p>
            <a:pPr marL="285750" indent="-285750">
              <a:buFont typeface="Arial"/>
              <a:buChar char="•"/>
            </a:pPr>
            <a:r>
              <a:rPr lang="fr-FR" sz="1400">
                <a:latin typeface="Verdana"/>
                <a:ea typeface="Verdana"/>
              </a:rPr>
              <a:t>Création de Groupements territoriaux sociaux et médico-sociaux  (GTSMS) pour renforcer les coopérations et les mutualisations entre </a:t>
            </a:r>
            <a:r>
              <a:rPr lang="fr-FR" sz="1400" err="1">
                <a:latin typeface="Verdana"/>
                <a:ea typeface="Verdana"/>
              </a:rPr>
              <a:t>Ehpads</a:t>
            </a:r>
            <a:r>
              <a:rPr lang="fr-FR" sz="1400">
                <a:latin typeface="Verdana"/>
                <a:ea typeface="Verdana"/>
              </a:rPr>
              <a:t>; </a:t>
            </a:r>
            <a:endParaRPr lang="fr-FR" sz="1400">
              <a:latin typeface="Verdana"/>
              <a:ea typeface="Verdana"/>
              <a:cs typeface="Calibri" panose="020F0502020204030204"/>
            </a:endParaRPr>
          </a:p>
          <a:p>
            <a:pPr marL="285750" indent="-285750">
              <a:buFont typeface="Arial"/>
              <a:buChar char="•"/>
            </a:pPr>
            <a:endParaRPr lang="fr-FR" sz="1400">
              <a:latin typeface="Verdana"/>
              <a:ea typeface="Verdana"/>
            </a:endParaRPr>
          </a:p>
          <a:p>
            <a:pPr marL="285750" indent="-285750">
              <a:buFont typeface="Arial"/>
              <a:buChar char="•"/>
            </a:pPr>
            <a:r>
              <a:rPr lang="fr-FR" sz="1400">
                <a:latin typeface="Verdana"/>
                <a:ea typeface="Verdana"/>
              </a:rPr>
              <a:t>Recrutement de 50 000 professionnels d’ici 2030 (AS et IDE)</a:t>
            </a:r>
          </a:p>
          <a:p>
            <a:pPr marL="285750" indent="-285750">
              <a:buFont typeface="Arial"/>
              <a:buChar char="•"/>
            </a:pPr>
            <a:endParaRPr lang="fr-FR" sz="1400">
              <a:latin typeface="Verdana"/>
              <a:ea typeface="Verdana"/>
            </a:endParaRPr>
          </a:p>
          <a:p>
            <a:pPr marL="285750" indent="-285750">
              <a:buFont typeface="Arial"/>
              <a:buChar char="•"/>
            </a:pPr>
            <a:r>
              <a:rPr lang="fr-FR" sz="1400">
                <a:latin typeface="Verdana"/>
                <a:ea typeface="Verdana"/>
              </a:rPr>
              <a:t>Extension des missions du médecin coordonnateur pour réaliser des prescriptions et possibilité de devenir le médecin traitant</a:t>
            </a:r>
          </a:p>
          <a:p>
            <a:pPr marL="285750" indent="-285750">
              <a:buFont typeface="Arial"/>
              <a:buChar char="•"/>
            </a:pPr>
            <a:endParaRPr lang="fr-FR" sz="1400">
              <a:latin typeface="Verdana"/>
              <a:ea typeface="Verdana"/>
            </a:endParaRPr>
          </a:p>
          <a:p>
            <a:pPr marL="285750" indent="-285750">
              <a:buFont typeface="Arial"/>
              <a:buChar char="•"/>
            </a:pPr>
            <a:r>
              <a:rPr lang="fr-FR" sz="1400">
                <a:latin typeface="Verdana"/>
                <a:ea typeface="Verdana"/>
              </a:rPr>
              <a:t>Élaboration d’un référentiel par la HAS sur les taux d’encadrement </a:t>
            </a:r>
            <a:endParaRPr lang="fr-FR" sz="1400">
              <a:cs typeface="Calibri" panose="020F0502020204030204"/>
            </a:endParaRPr>
          </a:p>
          <a:p>
            <a:endParaRPr lang="fr-FR" sz="2600">
              <a:latin typeface="Arial"/>
              <a:ea typeface="Verdana"/>
              <a:cs typeface="Arial"/>
            </a:endParaRPr>
          </a:p>
          <a:p>
            <a:pPr marL="285750" lvl="0" indent="-285750">
              <a:lnSpc>
                <a:spcPct val="107000"/>
              </a:lnSpc>
              <a:buFont typeface="Arial"/>
              <a:buChar char="•"/>
            </a:pPr>
            <a:endParaRPr lang="fr-FR" sz="1400" b="1">
              <a:latin typeface="Verdana" panose="020B0604030504040204" pitchFamily="34" charset="0"/>
              <a:ea typeface="Verdana" panose="020B0604030504040204" pitchFamily="34" charset="0"/>
            </a:endParaRPr>
          </a:p>
        </p:txBody>
      </p:sp>
      <p:sp>
        <p:nvSpPr>
          <p:cNvPr id="9" name="object 5">
            <a:extLst>
              <a:ext uri="{FF2B5EF4-FFF2-40B4-BE49-F238E27FC236}">
                <a16:creationId xmlns:a16="http://schemas.microsoft.com/office/drawing/2014/main" id="{F97B63FD-C30C-ACEA-F478-85FC29D2556A}"/>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Autonomie</a:t>
            </a:r>
          </a:p>
        </p:txBody>
      </p:sp>
    </p:spTree>
    <p:extLst>
      <p:ext uri="{BB962C8B-B14F-4D97-AF65-F5344CB8AC3E}">
        <p14:creationId xmlns:p14="http://schemas.microsoft.com/office/powerpoint/2010/main" val="402566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2552836"/>
          </a:xfrm>
          <a:prstGeom prst="rect">
            <a:avLst/>
          </a:prstGeom>
        </p:spPr>
        <p:txBody>
          <a:bodyPr vert="horz" wrap="square" lIns="0" tIns="8467" rIns="0" bIns="0" rtlCol="0" anchor="t">
            <a:spAutoFit/>
          </a:bodyPr>
          <a:lstStyle/>
          <a:p>
            <a:r>
              <a:rPr lang="fr-FR" sz="3300" b="1" spc="-287">
                <a:solidFill>
                  <a:srgbClr val="1F497D"/>
                </a:solidFill>
                <a:latin typeface="Verdana"/>
              </a:rPr>
              <a:t>D’autres propositions</a:t>
            </a:r>
            <a:endParaRPr lang="fr-F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pPr marL="8255">
              <a:spcBef>
                <a:spcPts val="67"/>
              </a:spcBef>
            </a:pPr>
            <a:endParaRPr lang="fr-FR" sz="3250">
              <a:latin typeface="Verdana"/>
              <a:ea typeface="Verdana"/>
              <a:cs typeface="Verdana"/>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02366" y="752156"/>
            <a:ext cx="10279820" cy="6519605"/>
          </a:xfrm>
          <a:prstGeom prst="rect">
            <a:avLst/>
          </a:prstGeom>
          <a:noFill/>
        </p:spPr>
        <p:txBody>
          <a:bodyPr wrap="square" lIns="91440" tIns="45720" rIns="91440" bIns="45720" anchor="t">
            <a:spAutoFit/>
          </a:bodyPr>
          <a:lstStyle/>
          <a:p>
            <a:endParaRPr lang="fr-FR" sz="1400">
              <a:latin typeface="Verdana"/>
              <a:ea typeface="Verdana"/>
              <a:cs typeface="Calibri" panose="020F0502020204030204"/>
            </a:endParaRPr>
          </a:p>
          <a:p>
            <a:pPr marL="285750" indent="-285750">
              <a:buFont typeface="Arial"/>
              <a:buChar char="•"/>
            </a:pPr>
            <a:endParaRPr lang="fr-FR" sz="1400" b="1">
              <a:latin typeface="Verdana"/>
              <a:ea typeface="Verdana"/>
            </a:endParaRPr>
          </a:p>
          <a:p>
            <a:pPr>
              <a:buFont typeface="Arial"/>
              <a:buChar char="•"/>
            </a:pPr>
            <a:r>
              <a:rPr lang="fr-FR" sz="1200">
                <a:latin typeface="Verdana"/>
                <a:ea typeface="Verdana"/>
              </a:rPr>
              <a:t>La mise en accessibilité des petits établissements privés recevant du public (ERP), comme les commerces de proximité et les cabinets médicaux, sera financée par l’État à hauteur de 300 millions d’euros via le Fonds territorial d’accessibilité contribuant à l’engagement présidentiel de consacrer 1,5 milliard d’euros au renforcement de l’accessibilité des lieux publics (Axe 1)</a:t>
            </a:r>
            <a:endParaRPr lang="fr-FR" sz="1400" b="1">
              <a:latin typeface="Verdana" panose="020B0604030504040204" pitchFamily="34" charset="0"/>
              <a:ea typeface="Verdana" panose="020B0604030504040204" pitchFamily="34" charset="0"/>
            </a:endParaRPr>
          </a:p>
          <a:p>
            <a:pPr>
              <a:buFont typeface="Arial"/>
              <a:buChar char="•"/>
            </a:pPr>
            <a:endParaRPr lang="fr-FR" sz="1200">
              <a:latin typeface="Verdana"/>
              <a:ea typeface="Verdana"/>
            </a:endParaRPr>
          </a:p>
          <a:p>
            <a:pPr>
              <a:buFont typeface="Arial"/>
              <a:buChar char="•"/>
            </a:pPr>
            <a:r>
              <a:rPr lang="fr-FR" sz="1200">
                <a:latin typeface="Verdana"/>
                <a:ea typeface="Verdana"/>
              </a:rPr>
              <a:t>Toute personne âgée de plus de 70 ans éligible au dispositif Ma Prime </a:t>
            </a:r>
            <a:r>
              <a:rPr lang="fr-FR" sz="1200" err="1">
                <a:latin typeface="Verdana"/>
                <a:ea typeface="Verdana"/>
              </a:rPr>
              <a:t>Adapt</a:t>
            </a:r>
            <a:r>
              <a:rPr lang="fr-FR" sz="1200">
                <a:latin typeface="Verdana"/>
                <a:ea typeface="Verdana"/>
              </a:rPr>
              <a:t>’ pourra bénéficier d’un diagnostic des besoins d’adaptation de son logement, d’un accompagnement et d’un soutien financier (Axe 2)</a:t>
            </a:r>
            <a:endParaRPr lang="fr-FR"/>
          </a:p>
          <a:p>
            <a:pPr>
              <a:buFont typeface="Arial"/>
              <a:buChar char="•"/>
            </a:pPr>
            <a:endParaRPr lang="fr-FR" sz="1200">
              <a:latin typeface="Verdana"/>
              <a:ea typeface="Verdana"/>
            </a:endParaRPr>
          </a:p>
          <a:p>
            <a:pPr>
              <a:buFont typeface="Arial"/>
              <a:buChar char="•"/>
            </a:pPr>
            <a:r>
              <a:rPr lang="fr-FR" sz="1200">
                <a:latin typeface="Verdana"/>
                <a:ea typeface="Verdana"/>
              </a:rPr>
              <a:t>Le développement des résidences autonomie en créant près de 3 000 nouveaux logements avec un renforcement des financements (Initiative pour le Développement des Résidences Autonomie) (Axe 2)</a:t>
            </a:r>
            <a:endParaRPr lang="fr-FR"/>
          </a:p>
          <a:p>
            <a:pPr>
              <a:buFont typeface="Arial"/>
              <a:buChar char="•"/>
            </a:pPr>
            <a:endParaRPr lang="fr-FR" sz="1200">
              <a:latin typeface="Verdana"/>
              <a:ea typeface="Verdana"/>
            </a:endParaRPr>
          </a:p>
          <a:p>
            <a:pPr>
              <a:buFont typeface="Arial"/>
              <a:buChar char="•"/>
            </a:pPr>
            <a:r>
              <a:rPr lang="fr-FR" sz="1200">
                <a:latin typeface="Verdana"/>
                <a:ea typeface="Verdana"/>
              </a:rPr>
              <a:t> La présence des aides à domicile auprès des personnes âgées sera renforcée : 2 heures supplémentaires par semaine seront financées dans les plans d’aide à domicile pour maintenir le lien social avec la personne accompagnée (environ 300 000 millions d’€ pour environ 800 000 bénéficiaires par an) (Axe 3)</a:t>
            </a:r>
            <a:endParaRPr lang="fr-FR"/>
          </a:p>
          <a:p>
            <a:pPr>
              <a:buFont typeface="Arial"/>
              <a:buChar char="•"/>
            </a:pPr>
            <a:endParaRPr lang="fr-FR" sz="1200">
              <a:latin typeface="Verdana"/>
              <a:ea typeface="Verdana"/>
            </a:endParaRPr>
          </a:p>
          <a:p>
            <a:pPr>
              <a:buFont typeface="Arial"/>
              <a:buChar char="•"/>
            </a:pPr>
            <a:r>
              <a:rPr lang="fr-FR" sz="1200">
                <a:latin typeface="Verdana"/>
                <a:ea typeface="Verdana"/>
              </a:rPr>
              <a:t>Des plateformes de répit pour les aidants de personnes âgées, visant au repérage et sensibilisation des aidants, à l’orientation vers des solutions de répit, seront déployées dans chaque département ; </a:t>
            </a:r>
            <a:r>
              <a:rPr lang="fr-FR" sz="1200">
                <a:ea typeface="+mn-lt"/>
                <a:cs typeface="+mn-lt"/>
              </a:rPr>
              <a:t>§</a:t>
            </a:r>
            <a:r>
              <a:rPr lang="fr-FR" sz="1200">
                <a:latin typeface="Verdana"/>
                <a:ea typeface="Verdana"/>
              </a:rPr>
              <a:t> 5 000 places d’accueil temporaire seront créées d’ici 2027 pour accompagner les personnes âgées, notamment atteintes de maladies neurodégénératives, et permettre le répit des aidants.</a:t>
            </a:r>
            <a:endParaRPr lang="fr-FR" sz="1200">
              <a:latin typeface="Calibri" panose="020F0502020204030204"/>
              <a:ea typeface="Verdana"/>
              <a:cs typeface="Calibri"/>
            </a:endParaRPr>
          </a:p>
          <a:p>
            <a:pPr>
              <a:buFont typeface="Arial"/>
              <a:buChar char="•"/>
            </a:pPr>
            <a:endParaRPr lang="fr-FR" sz="1200">
              <a:latin typeface="Verdana"/>
              <a:ea typeface="Verdana"/>
            </a:endParaRPr>
          </a:p>
          <a:p>
            <a:pPr>
              <a:buFont typeface="Arial"/>
              <a:buChar char="•"/>
            </a:pPr>
            <a:r>
              <a:rPr lang="fr-FR" sz="1200">
                <a:latin typeface="Verdana"/>
                <a:ea typeface="Verdana"/>
              </a:rPr>
              <a:t>Ces créations permettront d’atteindre 19 000 places en accueil de jour et 16 000 places en hébergement temporaire (Stratégie aidants) (Axe 3)</a:t>
            </a:r>
            <a:endParaRPr lang="fr-FR" sz="1200">
              <a:cs typeface="Calibri"/>
            </a:endParaRPr>
          </a:p>
          <a:p>
            <a:pPr>
              <a:buFont typeface="Arial"/>
              <a:buChar char="•"/>
            </a:pPr>
            <a:endParaRPr lang="fr-FR" sz="1200">
              <a:latin typeface="Verdana"/>
              <a:ea typeface="Verdana"/>
            </a:endParaRPr>
          </a:p>
          <a:p>
            <a:pPr>
              <a:buFont typeface="Arial"/>
              <a:buChar char="•"/>
            </a:pPr>
            <a:r>
              <a:rPr lang="fr-FR" sz="1200">
                <a:latin typeface="Verdana"/>
                <a:ea typeface="Verdana"/>
              </a:rPr>
              <a:t>Un cahier des charges national sur les repas servis dans les établissements médico-sociaux sera élaboré, pour garantir le respect de recommandations sur la quantité et la qualité nutritionnelle (Axe 4)</a:t>
            </a:r>
            <a:endParaRPr lang="fr-FR"/>
          </a:p>
          <a:p>
            <a:pPr>
              <a:buFont typeface="Arial"/>
              <a:buChar char="•"/>
            </a:pPr>
            <a:endParaRPr lang="fr-FR" sz="1200">
              <a:latin typeface="Verdana"/>
              <a:ea typeface="Verdana"/>
            </a:endParaRPr>
          </a:p>
          <a:p>
            <a:pPr>
              <a:buFont typeface="Arial"/>
              <a:buChar char="•"/>
            </a:pPr>
            <a:r>
              <a:rPr lang="fr-FR" sz="1200">
                <a:latin typeface="Verdana"/>
                <a:ea typeface="Verdana"/>
              </a:rPr>
              <a:t>Le programme ICOPE sera déployé de manière progressive sur l’ensemble du territoire, avec l’organisation d’un dépistage et d’un repérage précoces des fragilités fonctionnelles liées à l’âge (Axe 4)</a:t>
            </a:r>
            <a:endParaRPr lang="fr-FR"/>
          </a:p>
          <a:p>
            <a:pPr marL="285750" indent="-285750">
              <a:buFont typeface="Arial"/>
              <a:buChar char="•"/>
            </a:pPr>
            <a:endParaRPr lang="fr-FR" sz="1400">
              <a:latin typeface="Verdana"/>
              <a:ea typeface="Verdana"/>
              <a:cs typeface="Calibri" panose="020F0502020204030204"/>
            </a:endParaRPr>
          </a:p>
          <a:p>
            <a:endParaRPr lang="fr-FR" sz="2600">
              <a:latin typeface="Arial"/>
              <a:ea typeface="Verdana"/>
              <a:cs typeface="Arial"/>
            </a:endParaRPr>
          </a:p>
          <a:p>
            <a:pPr marL="285750" lvl="0" indent="-285750">
              <a:lnSpc>
                <a:spcPct val="107000"/>
              </a:lnSpc>
              <a:buFont typeface="Arial"/>
              <a:buChar char="•"/>
            </a:pPr>
            <a:endParaRPr lang="fr-FR" sz="1400" b="1">
              <a:latin typeface="Verdana" panose="020B0604030504040204" pitchFamily="34" charset="0"/>
              <a:ea typeface="Verdana" panose="020B0604030504040204" pitchFamily="34" charset="0"/>
            </a:endParaRPr>
          </a:p>
        </p:txBody>
      </p:sp>
      <p:sp>
        <p:nvSpPr>
          <p:cNvPr id="9" name="object 5">
            <a:extLst>
              <a:ext uri="{FF2B5EF4-FFF2-40B4-BE49-F238E27FC236}">
                <a16:creationId xmlns:a16="http://schemas.microsoft.com/office/drawing/2014/main" id="{F97B63FD-C30C-ACEA-F478-85FC29D2556A}"/>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Autonomie</a:t>
            </a:r>
          </a:p>
        </p:txBody>
      </p:sp>
    </p:spTree>
    <p:extLst>
      <p:ext uri="{BB962C8B-B14F-4D97-AF65-F5344CB8AC3E}">
        <p14:creationId xmlns:p14="http://schemas.microsoft.com/office/powerpoint/2010/main" val="3319719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29687"/>
            <a:ext cx="10276417" cy="5476713"/>
          </a:xfrm>
          <a:prstGeom prst="rect">
            <a:avLst/>
          </a:prstGeom>
        </p:spPr>
        <p:txBody>
          <a:bodyPr vert="horz" wrap="square" lIns="0" tIns="8467" rIns="0" bIns="0" rtlCol="0" anchor="t">
            <a:spAutoFit/>
          </a:bodyPr>
          <a:lstStyle/>
          <a:p>
            <a:r>
              <a:rPr lang="fr-FR" sz="3300" b="1" spc="-287">
                <a:solidFill>
                  <a:srgbClr val="1F497D"/>
                </a:solidFill>
                <a:latin typeface="Verdana"/>
              </a:rPr>
              <a:t>PPL pour bâtir la société du bien vieillir </a:t>
            </a:r>
            <a:endParaRPr lang="fr-FR"/>
          </a:p>
          <a:p>
            <a:endParaRPr lang="fr-FR" sz="3300" b="1" spc="-287">
              <a:solidFill>
                <a:srgbClr val="1F497D"/>
              </a:solidFill>
              <a:latin typeface="Verdana"/>
              <a:ea typeface="Verdana"/>
            </a:endParaRPr>
          </a:p>
          <a:p>
            <a:r>
              <a:rPr lang="fr-FR" sz="1400">
                <a:latin typeface="Verdana"/>
                <a:ea typeface="Verdana"/>
              </a:rPr>
              <a:t>Une </a:t>
            </a:r>
            <a:r>
              <a:rPr lang="fr-FR" sz="1400">
                <a:latin typeface="Verdana"/>
                <a:ea typeface="Verdana"/>
                <a:hlinkClick r:id="rId3"/>
              </a:rPr>
              <a:t>proposition de loi </a:t>
            </a:r>
            <a:r>
              <a:rPr lang="fr-FR" sz="1400">
                <a:latin typeface="Verdana"/>
                <a:ea typeface="Verdana"/>
              </a:rPr>
              <a:t>déposée par les députés Renaissance Laurence </a:t>
            </a:r>
            <a:r>
              <a:rPr lang="fr-FR" sz="1400" err="1">
                <a:latin typeface="Verdana"/>
                <a:ea typeface="Verdana"/>
              </a:rPr>
              <a:t>Cristol</a:t>
            </a:r>
            <a:r>
              <a:rPr lang="fr-FR" sz="1400">
                <a:latin typeface="Verdana"/>
                <a:ea typeface="Verdana"/>
              </a:rPr>
              <a:t> et Annie Vidal. </a:t>
            </a:r>
            <a:endParaRPr lang="fr-FR"/>
          </a:p>
          <a:p>
            <a:r>
              <a:rPr lang="fr-FR" sz="1400">
                <a:latin typeface="Verdana"/>
                <a:ea typeface="Verdana"/>
              </a:rPr>
              <a:t>Son examen a débuté en avril 2023 avant d’être interrompu pour cause de remaniement gouvernemental </a:t>
            </a:r>
            <a:endParaRPr lang="fr-FR">
              <a:latin typeface="Calibri" panose="020F0502020204030204"/>
              <a:ea typeface="Verdana"/>
              <a:cs typeface="Calibri" panose="020F0502020204030204"/>
            </a:endParaRPr>
          </a:p>
          <a:p>
            <a:r>
              <a:rPr lang="fr-FR" sz="1400">
                <a:latin typeface="Verdana"/>
                <a:ea typeface="Verdana"/>
              </a:rPr>
              <a:t>De retour la semaine du 20 novembre en séance publique et adoptée le 23 novembre par les députés </a:t>
            </a:r>
            <a:endParaRPr lang="fr-FR"/>
          </a:p>
          <a:p>
            <a:r>
              <a:rPr lang="fr-FR" sz="1400">
                <a:latin typeface="Verdana"/>
                <a:ea typeface="Verdana"/>
              </a:rPr>
              <a:t>Le texte a été enrichi de nombreuses mesures : </a:t>
            </a:r>
            <a:r>
              <a:rPr lang="fr-FR" sz="1400" u="sng">
                <a:latin typeface="Verdana"/>
                <a:ea typeface="Verdana"/>
              </a:rPr>
              <a:t>on passe de 14 articles à 66. </a:t>
            </a:r>
            <a:endParaRPr lang="fr-FR" u="sng"/>
          </a:p>
          <a:p>
            <a:endParaRPr lang="fr-FR" sz="1400">
              <a:latin typeface="Verdana"/>
              <a:ea typeface="Verdana"/>
            </a:endParaRPr>
          </a:p>
          <a:p>
            <a:r>
              <a:rPr lang="fr-FR" sz="1400">
                <a:latin typeface="Verdana"/>
                <a:ea typeface="Verdana"/>
              </a:rPr>
              <a:t>Quelques mesures votées par les députés:</a:t>
            </a:r>
            <a:endParaRPr lang="fr-FR"/>
          </a:p>
          <a:p>
            <a:endParaRPr lang="fr-FR"/>
          </a:p>
          <a:p>
            <a:pPr marL="285750" indent="-285750">
              <a:buFont typeface="Arial"/>
              <a:buChar char="•"/>
            </a:pPr>
            <a:r>
              <a:rPr lang="fr-FR" sz="1400">
                <a:latin typeface="Verdana"/>
                <a:ea typeface="Verdana"/>
              </a:rPr>
              <a:t>Inscription d’une aide financière versée par la CNSA aux départements pour financer la mobilité des aides à domicile – élargie au financement de temps d’échanges entre les professionnels </a:t>
            </a:r>
            <a:endParaRPr lang="fr-FR">
              <a:cs typeface="Calibri" panose="020F0502020204030204"/>
            </a:endParaRPr>
          </a:p>
          <a:p>
            <a:pPr marL="285750" indent="-285750">
              <a:buFont typeface="Arial"/>
              <a:buChar char="•"/>
            </a:pPr>
            <a:r>
              <a:rPr lang="fr-FR" sz="1400">
                <a:latin typeface="Verdana"/>
                <a:ea typeface="Verdana"/>
              </a:rPr>
              <a:t>Financement des actions de prévention de la perte d’autonomie (dont prévention de la dénutrition) parle forfait soins des </a:t>
            </a:r>
            <a:r>
              <a:rPr lang="fr-FR" sz="1400" err="1">
                <a:latin typeface="Verdana"/>
                <a:ea typeface="Verdana"/>
              </a:rPr>
              <a:t>Ehpads</a:t>
            </a:r>
            <a:r>
              <a:rPr lang="fr-FR" sz="1400">
                <a:latin typeface="Verdana"/>
                <a:ea typeface="Verdana"/>
              </a:rPr>
              <a:t> </a:t>
            </a:r>
            <a:endParaRPr lang="fr-FR">
              <a:cs typeface="Calibri" panose="020F0502020204030204"/>
            </a:endParaRPr>
          </a:p>
          <a:p>
            <a:pPr marL="285750" indent="-285750">
              <a:buFont typeface="Arial"/>
              <a:buChar char="•"/>
            </a:pPr>
            <a:r>
              <a:rPr lang="fr-FR" sz="1400">
                <a:latin typeface="Verdana"/>
                <a:ea typeface="Verdana"/>
              </a:rPr>
              <a:t>Prise en charge des coûts liés à la réforme des évaluations en ESMS</a:t>
            </a:r>
            <a:endParaRPr lang="fr-FR">
              <a:cs typeface="Calibri" panose="020F0502020204030204"/>
            </a:endParaRPr>
          </a:p>
          <a:p>
            <a:pPr marL="285750" indent="-285750">
              <a:buFont typeface="Arial"/>
              <a:buChar char="•"/>
            </a:pPr>
            <a:r>
              <a:rPr lang="fr-FR" sz="1400">
                <a:latin typeface="Verdana"/>
                <a:ea typeface="Verdana"/>
              </a:rPr>
              <a:t>Clarification des règles incendie applicables aux habitats inclusifs en bâtiment à usage d’habitation </a:t>
            </a:r>
            <a:endParaRPr lang="fr-FR">
              <a:latin typeface="Calibri" panose="020F0502020204030204"/>
              <a:ea typeface="Verdana"/>
              <a:cs typeface="Calibri" panose="020F0502020204030204"/>
            </a:endParaRPr>
          </a:p>
          <a:p>
            <a:pPr marL="285750" indent="-285750">
              <a:buFont typeface="Arial"/>
              <a:buChar char="•"/>
            </a:pPr>
            <a:r>
              <a:rPr lang="fr-FR" sz="1400">
                <a:latin typeface="Verdana"/>
                <a:ea typeface="Verdana"/>
              </a:rPr>
              <a:t>Suppression des seuils d’accueil des personnes dépendantes en résidence autonomie </a:t>
            </a:r>
            <a:endParaRPr lang="fr-FR">
              <a:cs typeface="Calibri" panose="020F0502020204030204"/>
            </a:endParaRPr>
          </a:p>
          <a:p>
            <a:pPr marL="285750" indent="-285750">
              <a:buFont typeface="Arial"/>
              <a:buChar char="•"/>
            </a:pPr>
            <a:r>
              <a:rPr lang="fr-FR" sz="1400">
                <a:latin typeface="Verdana"/>
                <a:ea typeface="Verdana"/>
              </a:rPr>
              <a:t>Adoption d’ici la fin de l’année d’une loi de programmation pluriannuelle sur le Grand Âge</a:t>
            </a:r>
            <a:endParaRPr lang="fr-FR">
              <a:cs typeface="Calibri" panose="020F0502020204030204"/>
            </a:endParaRPr>
          </a:p>
          <a:p>
            <a:endParaRPr lang="fr-FR" sz="1400">
              <a:latin typeface="Verdana"/>
              <a:ea typeface="Verdana"/>
            </a:endParaRPr>
          </a:p>
          <a:p>
            <a:r>
              <a:rPr lang="fr-FR" sz="1400" b="1">
                <a:latin typeface="Verdana"/>
                <a:ea typeface="Verdana"/>
              </a:rPr>
              <a:t>Les Sénateurs examineront le texte au mieux en début d’année prochaine, après la période de suspension parlementaire</a:t>
            </a:r>
            <a:r>
              <a:rPr lang="fr-FR" sz="1300" b="1">
                <a:latin typeface="Verdana"/>
                <a:ea typeface="Verdana"/>
              </a:rPr>
              <a:t>.</a:t>
            </a:r>
            <a:endParaRPr lang="fr-FR" b="1"/>
          </a:p>
          <a:p>
            <a:pPr marL="8255">
              <a:spcBef>
                <a:spcPts val="67"/>
              </a:spcBef>
            </a:pPr>
            <a:endParaRPr lang="fr-FR" sz="3250">
              <a:latin typeface="Verdana"/>
              <a:ea typeface="Verdana"/>
              <a:cs typeface="Verdana"/>
            </a:endParaRPr>
          </a:p>
        </p:txBody>
      </p:sp>
      <p:pic>
        <p:nvPicPr>
          <p:cNvPr id="7" name="object 7"/>
          <p:cNvPicPr/>
          <p:nvPr/>
        </p:nvPicPr>
        <p:blipFill>
          <a:blip r:embed="rId4"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529298" y="626896"/>
            <a:ext cx="10279820" cy="800219"/>
          </a:xfrm>
          <a:prstGeom prst="rect">
            <a:avLst/>
          </a:prstGeom>
          <a:noFill/>
        </p:spPr>
        <p:txBody>
          <a:bodyPr wrap="square" lIns="91440" tIns="45720" rIns="91440" bIns="45720" anchor="t">
            <a:spAutoFit/>
          </a:bodyPr>
          <a:lstStyle/>
          <a:p>
            <a:endParaRPr lang="fr-FR" sz="1400">
              <a:latin typeface="Verdana"/>
              <a:ea typeface="Verdana"/>
              <a:cs typeface="Calibri" panose="020F0502020204030204"/>
            </a:endParaRPr>
          </a:p>
          <a:p>
            <a:pPr marL="285750" indent="-285750">
              <a:buFont typeface="Arial"/>
              <a:buChar char="•"/>
            </a:pPr>
            <a:endParaRPr lang="fr-FR" sz="1400" b="1">
              <a:latin typeface="Verdana"/>
              <a:ea typeface="Verdana"/>
            </a:endParaRPr>
          </a:p>
          <a:p>
            <a:pPr marL="285750" indent="-285750">
              <a:buFont typeface="Arial"/>
              <a:buChar char="•"/>
            </a:pPr>
            <a:endParaRPr lang="fr-FR"/>
          </a:p>
        </p:txBody>
      </p:sp>
      <p:sp>
        <p:nvSpPr>
          <p:cNvPr id="9" name="object 5">
            <a:extLst>
              <a:ext uri="{FF2B5EF4-FFF2-40B4-BE49-F238E27FC236}">
                <a16:creationId xmlns:a16="http://schemas.microsoft.com/office/drawing/2014/main" id="{F97B63FD-C30C-ACEA-F478-85FC29D2556A}"/>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Autonomie</a:t>
            </a:r>
          </a:p>
        </p:txBody>
      </p:sp>
    </p:spTree>
    <p:extLst>
      <p:ext uri="{BB962C8B-B14F-4D97-AF65-F5344CB8AC3E}">
        <p14:creationId xmlns:p14="http://schemas.microsoft.com/office/powerpoint/2010/main" val="446249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3060667"/>
          </a:xfrm>
          <a:prstGeom prst="rect">
            <a:avLst/>
          </a:prstGeom>
        </p:spPr>
        <p:txBody>
          <a:bodyPr vert="horz" wrap="square" lIns="0" tIns="8467" rIns="0" bIns="0" rtlCol="0" anchor="t">
            <a:spAutoFit/>
          </a:bodyPr>
          <a:lstStyle/>
          <a:p>
            <a:r>
              <a:rPr lang="fr-FR" sz="3300" b="1" spc="-287">
                <a:solidFill>
                  <a:srgbClr val="1F497D"/>
                </a:solidFill>
                <a:latin typeface="Verdana"/>
              </a:rPr>
              <a:t>Le plaidoyer de l’Uniopss pour une politique de l’autonomie </a:t>
            </a:r>
            <a:endParaRPr lang="fr-F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pPr marL="8255">
              <a:spcBef>
                <a:spcPts val="67"/>
              </a:spcBef>
            </a:pPr>
            <a:endParaRPr lang="fr-FR" sz="3250">
              <a:latin typeface="Verdana"/>
              <a:ea typeface="Verdana"/>
              <a:cs typeface="Verdana"/>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85873" y="1326266"/>
            <a:ext cx="10384203" cy="738664"/>
          </a:xfrm>
          <a:prstGeom prst="rect">
            <a:avLst/>
          </a:prstGeom>
          <a:noFill/>
        </p:spPr>
        <p:txBody>
          <a:bodyPr wrap="square" lIns="91440" tIns="45720" rIns="91440" bIns="45720" anchor="t">
            <a:spAutoFit/>
          </a:bodyPr>
          <a:lstStyle/>
          <a:p>
            <a:endParaRPr lang="fr-FR" sz="1400">
              <a:latin typeface="Verdana"/>
              <a:ea typeface="Verdana"/>
              <a:cs typeface="Calibri" panose="020F0502020204030204"/>
            </a:endParaRPr>
          </a:p>
          <a:p>
            <a:pPr marL="285750" indent="-285750">
              <a:buFont typeface="Arial"/>
              <a:buChar char="•"/>
            </a:pPr>
            <a:endParaRPr lang="fr-FR" sz="1400" b="1">
              <a:latin typeface="Verdana"/>
              <a:ea typeface="Verdana"/>
            </a:endParaRPr>
          </a:p>
          <a:p>
            <a:endParaRPr lang="fr-FR" sz="1400">
              <a:latin typeface="Verdana" panose="020B0604030504040204" pitchFamily="34" charset="0"/>
              <a:ea typeface="Verdana" panose="020B0604030504040204" pitchFamily="34" charset="0"/>
            </a:endParaRPr>
          </a:p>
        </p:txBody>
      </p:sp>
      <p:sp>
        <p:nvSpPr>
          <p:cNvPr id="9" name="object 5">
            <a:extLst>
              <a:ext uri="{FF2B5EF4-FFF2-40B4-BE49-F238E27FC236}">
                <a16:creationId xmlns:a16="http://schemas.microsoft.com/office/drawing/2014/main" id="{F97B63FD-C30C-ACEA-F478-85FC29D2556A}"/>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Autonomie</a:t>
            </a:r>
          </a:p>
        </p:txBody>
      </p:sp>
      <p:pic>
        <p:nvPicPr>
          <p:cNvPr id="5" name="Image 4" descr="Une image contenant texte, capture d’écran&#10;&#10;Description générée automatiquement">
            <a:extLst>
              <a:ext uri="{FF2B5EF4-FFF2-40B4-BE49-F238E27FC236}">
                <a16:creationId xmlns:a16="http://schemas.microsoft.com/office/drawing/2014/main" id="{550D4278-80C3-82A6-EE3B-11F135F3F677}"/>
              </a:ext>
            </a:extLst>
          </p:cNvPr>
          <p:cNvPicPr>
            <a:picLocks noChangeAspect="1"/>
          </p:cNvPicPr>
          <p:nvPr/>
        </p:nvPicPr>
        <p:blipFill>
          <a:blip r:embed="rId4"/>
          <a:stretch>
            <a:fillRect/>
          </a:stretch>
        </p:blipFill>
        <p:spPr>
          <a:xfrm>
            <a:off x="1091852" y="1976266"/>
            <a:ext cx="2743200" cy="3782291"/>
          </a:xfrm>
          <a:prstGeom prst="rect">
            <a:avLst/>
          </a:prstGeom>
        </p:spPr>
      </p:pic>
      <p:sp>
        <p:nvSpPr>
          <p:cNvPr id="6" name="ZoneTexte 5">
            <a:extLst>
              <a:ext uri="{FF2B5EF4-FFF2-40B4-BE49-F238E27FC236}">
                <a16:creationId xmlns:a16="http://schemas.microsoft.com/office/drawing/2014/main" id="{3A55EDC0-8132-7B5B-5BBB-748E3D574CCD}"/>
              </a:ext>
            </a:extLst>
          </p:cNvPr>
          <p:cNvSpPr txBox="1"/>
          <p:nvPr/>
        </p:nvSpPr>
        <p:spPr>
          <a:xfrm>
            <a:off x="4724400" y="2104373"/>
            <a:ext cx="6166980"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u="sng">
                <a:solidFill>
                  <a:schemeClr val="accent1"/>
                </a:solidFill>
                <a:latin typeface="Verdana"/>
                <a:ea typeface="Verdana"/>
                <a:cs typeface="Biome"/>
              </a:rPr>
              <a:t>Une définition spécifique de l’autonomie</a:t>
            </a:r>
            <a:r>
              <a:rPr lang="fr-FR" sz="1400">
                <a:solidFill>
                  <a:schemeClr val="accent1"/>
                </a:solidFill>
                <a:latin typeface="Verdana"/>
                <a:ea typeface="Verdana"/>
                <a:cs typeface="Biome"/>
              </a:rPr>
              <a:t> : </a:t>
            </a:r>
            <a:r>
              <a:rPr lang="fr-FR" sz="1400" i="1">
                <a:solidFill>
                  <a:schemeClr val="accent1"/>
                </a:solidFill>
                <a:latin typeface="Verdana"/>
                <a:ea typeface="Verdana"/>
                <a:cs typeface="Biome"/>
              </a:rPr>
              <a:t>« Un état complet de maitrise de son parcours de vie, de bien-être physique, mental et social, quelles que soient les situations liées au handicap et à l’âge »</a:t>
            </a:r>
          </a:p>
          <a:p>
            <a:pPr algn="ctr"/>
            <a:endParaRPr lang="fr-FR" sz="1400" i="1">
              <a:solidFill>
                <a:schemeClr val="accent1"/>
              </a:solidFill>
              <a:latin typeface="Verdana"/>
              <a:ea typeface="Verdana"/>
              <a:cs typeface="Biome"/>
            </a:endParaRPr>
          </a:p>
          <a:p>
            <a:r>
              <a:rPr lang="fr-FR" sz="1400" b="1">
                <a:latin typeface="Verdana"/>
                <a:ea typeface="Verdana"/>
                <a:cs typeface="Times New Roman"/>
              </a:rPr>
              <a:t>Aborder la question de l’autonomie dans sa globalité</a:t>
            </a:r>
            <a:r>
              <a:rPr lang="fr-FR" sz="1400">
                <a:latin typeface="Verdana"/>
                <a:ea typeface="Verdana"/>
                <a:cs typeface="Times New Roman"/>
              </a:rPr>
              <a:t> </a:t>
            </a:r>
            <a:r>
              <a:rPr lang="fr-FR" sz="1400" b="1">
                <a:latin typeface="Verdana"/>
                <a:ea typeface="Verdana"/>
                <a:cs typeface="Times New Roman"/>
              </a:rPr>
              <a:t>(grand âge et handicap) et tout au long de la vie</a:t>
            </a:r>
          </a:p>
          <a:p>
            <a:endParaRPr lang="fr-FR" sz="1400" b="1">
              <a:latin typeface="Verdana"/>
              <a:ea typeface="Verdana"/>
              <a:cs typeface="Times New Roman"/>
            </a:endParaRPr>
          </a:p>
          <a:p>
            <a:r>
              <a:rPr lang="fr-FR" sz="1400" b="1">
                <a:latin typeface="Verdana"/>
                <a:ea typeface="Verdana"/>
                <a:cs typeface="Times New Roman"/>
              </a:rPr>
              <a:t>Question de l’autonomie vue comme concernant l’ensemble de la société,</a:t>
            </a:r>
            <a:r>
              <a:rPr lang="fr-FR" sz="1400">
                <a:latin typeface="Verdana"/>
                <a:ea typeface="Verdana"/>
                <a:cs typeface="Times New Roman"/>
              </a:rPr>
              <a:t> et pas seulement les personnes fragilisées ou celles en risque de perte d’autonomie</a:t>
            </a:r>
          </a:p>
          <a:p>
            <a:endParaRPr lang="fr-FR" sz="1400">
              <a:latin typeface="Verdana"/>
              <a:ea typeface="Verdana"/>
              <a:cs typeface="Times New Roman"/>
            </a:endParaRPr>
          </a:p>
          <a:p>
            <a:r>
              <a:rPr lang="fr-FR" sz="1400" b="1">
                <a:latin typeface="Verdana"/>
                <a:ea typeface="Verdana"/>
                <a:cs typeface="Times New Roman"/>
              </a:rPr>
              <a:t>Des politiques de solidarité vues comme un investissement, </a:t>
            </a:r>
            <a:r>
              <a:rPr lang="fr-FR" sz="1400">
                <a:latin typeface="Verdana"/>
                <a:ea typeface="Verdana"/>
                <a:cs typeface="Times New Roman"/>
              </a:rPr>
              <a:t>et pas un coût</a:t>
            </a:r>
          </a:p>
          <a:p>
            <a:endParaRPr lang="fr-FR" sz="1400">
              <a:latin typeface="Verdana"/>
              <a:ea typeface="Verdana"/>
              <a:cs typeface="Times New Roman"/>
            </a:endParaRPr>
          </a:p>
          <a:p>
            <a:r>
              <a:rPr lang="fr-FR" sz="1400" b="1">
                <a:latin typeface="Verdana"/>
                <a:ea typeface="Verdana"/>
                <a:cs typeface="Times New Roman"/>
              </a:rPr>
              <a:t>Porter une visée à la fois politique et opérationnelle =  </a:t>
            </a:r>
            <a:r>
              <a:rPr lang="fr-FR" sz="1400">
                <a:latin typeface="Verdana"/>
                <a:ea typeface="Verdana"/>
                <a:cs typeface="Times New Roman"/>
              </a:rPr>
              <a:t>Une vision sociétale déclinée en fiches techniques </a:t>
            </a:r>
          </a:p>
        </p:txBody>
      </p:sp>
    </p:spTree>
    <p:extLst>
      <p:ext uri="{BB962C8B-B14F-4D97-AF65-F5344CB8AC3E}">
        <p14:creationId xmlns:p14="http://schemas.microsoft.com/office/powerpoint/2010/main" val="3817674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2045005"/>
          </a:xfrm>
          <a:prstGeom prst="rect">
            <a:avLst/>
          </a:prstGeom>
        </p:spPr>
        <p:txBody>
          <a:bodyPr vert="horz" wrap="square" lIns="0" tIns="8467" rIns="0" bIns="0" rtlCol="0" anchor="t">
            <a:spAutoFit/>
          </a:bodyPr>
          <a:lstStyle/>
          <a:p>
            <a:r>
              <a:rPr lang="fr-FR" sz="3300" b="1" spc="-287">
                <a:solidFill>
                  <a:srgbClr val="1F497D"/>
                </a:solidFill>
                <a:latin typeface="Verdana"/>
              </a:rPr>
              <a:t>Un plaidoyer ancré dans les territoires </a:t>
            </a:r>
            <a:endParaRPr lang="fr-F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pPr marL="8255">
              <a:spcBef>
                <a:spcPts val="67"/>
              </a:spcBef>
            </a:pPr>
            <a:endParaRPr lang="fr-FR" sz="3250">
              <a:latin typeface="Verdana"/>
              <a:ea typeface="Verdana"/>
              <a:cs typeface="Verdana"/>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75435" y="1326266"/>
            <a:ext cx="10394641" cy="3995196"/>
          </a:xfrm>
          <a:prstGeom prst="rect">
            <a:avLst/>
          </a:prstGeom>
          <a:noFill/>
        </p:spPr>
        <p:txBody>
          <a:bodyPr wrap="square" lIns="91440" tIns="45720" rIns="91440" bIns="45720" anchor="t">
            <a:spAutoFit/>
          </a:bodyPr>
          <a:lstStyle/>
          <a:p>
            <a:endParaRPr lang="fr-FR" sz="1400">
              <a:latin typeface="Verdana"/>
              <a:ea typeface="Verdana"/>
            </a:endParaRPr>
          </a:p>
          <a:p>
            <a:pPr algn="ctr">
              <a:buFont typeface="Arial"/>
              <a:buChar char="•"/>
            </a:pPr>
            <a:r>
              <a:rPr lang="fr-FR" sz="1400" b="1" i="1">
                <a:latin typeface="Verdana"/>
                <a:ea typeface="Verdana"/>
              </a:rPr>
              <a:t>Ainsi, au moment où Jean-Christophe Combe vient d’annoncer une réforme du grand âge en trois briques, l’</a:t>
            </a:r>
            <a:r>
              <a:rPr lang="fr-FR" sz="1400" b="1" i="1" err="1">
                <a:latin typeface="Verdana"/>
                <a:ea typeface="Verdana"/>
              </a:rPr>
              <a:t>Uniopss</a:t>
            </a:r>
            <a:r>
              <a:rPr lang="fr-FR" sz="1400" b="1" i="1">
                <a:latin typeface="Verdana"/>
                <a:ea typeface="Verdana"/>
              </a:rPr>
              <a:t> rend public un plaidoyer ambitieux qui repose sur une approche globale de l’autonomie tout au long de la vie, en répondant conjointement aux défis du vieillissement et à la prise en compte du handicap.</a:t>
            </a:r>
            <a:endParaRPr lang="fr-FR" sz="1400" b="1">
              <a:latin typeface="Verdana"/>
              <a:ea typeface="Verdana"/>
            </a:endParaRPr>
          </a:p>
          <a:p>
            <a:pPr algn="ctr">
              <a:buFont typeface="Arial"/>
              <a:buChar char="•"/>
            </a:pPr>
            <a:endParaRPr lang="fr-FR" sz="1400" b="1" i="1">
              <a:latin typeface="Verdana"/>
              <a:ea typeface="Verdana"/>
            </a:endParaRPr>
          </a:p>
          <a:p>
            <a:r>
              <a:rPr lang="fr-FR" sz="1400">
                <a:latin typeface="Verdana"/>
                <a:ea typeface="Verdana"/>
              </a:rPr>
              <a:t>Fruit de nombreux mois d’échanges et de travaux avec les adhérents de notre réseau agissant en établissement ou au domicile, dans les champs du grand âge et du handicap, ainsi qu’avec nos unions régionales ancrées dans les territoires. </a:t>
            </a:r>
            <a:endParaRPr lang="fr-FR">
              <a:latin typeface="Verdana"/>
              <a:ea typeface="Verdana"/>
            </a:endParaRPr>
          </a:p>
          <a:p>
            <a:endParaRPr lang="fr-FR" sz="1400">
              <a:latin typeface="Verdana"/>
              <a:ea typeface="Verdana"/>
            </a:endParaRPr>
          </a:p>
          <a:p>
            <a:r>
              <a:rPr lang="fr-FR" sz="1400">
                <a:latin typeface="Verdana"/>
                <a:ea typeface="Verdana"/>
              </a:rPr>
              <a:t>Une concertation réalisée par le biais de 7 groupes de travail dédiés pour recueillir les idées, points d’alerte et propositions concrètes</a:t>
            </a:r>
            <a:endParaRPr lang="fr-FR">
              <a:latin typeface="Verdana"/>
              <a:ea typeface="Verdana"/>
            </a:endParaRPr>
          </a:p>
          <a:p>
            <a:endParaRPr lang="fr-FR" sz="1400" b="1">
              <a:latin typeface="Verdana"/>
              <a:ea typeface="Verdana"/>
            </a:endParaRPr>
          </a:p>
          <a:p>
            <a:pPr>
              <a:buFont typeface="Arial"/>
            </a:pPr>
            <a:r>
              <a:rPr lang="fr-FR" sz="1400" b="1">
                <a:latin typeface="Verdana"/>
                <a:ea typeface="Verdana"/>
              </a:rPr>
              <a:t>C’est ainsi la parole de celles et ceux qui ont l’expertise de terrain, au plus près des personnes concernées, qui s’exprime.</a:t>
            </a:r>
            <a:endParaRPr lang="fr-FR">
              <a:latin typeface="Verdana"/>
              <a:ea typeface="Verdana"/>
            </a:endParaRPr>
          </a:p>
          <a:p>
            <a:pPr>
              <a:lnSpc>
                <a:spcPct val="107000"/>
              </a:lnSpc>
            </a:pPr>
            <a:endParaRPr lang="fr-FR" sz="1400" b="1">
              <a:solidFill>
                <a:srgbClr val="203864"/>
              </a:solidFill>
              <a:latin typeface="Verdana"/>
              <a:ea typeface="Verdana"/>
            </a:endParaRPr>
          </a:p>
          <a:p>
            <a:pPr>
              <a:lnSpc>
                <a:spcPct val="107000"/>
              </a:lnSpc>
            </a:pPr>
            <a:r>
              <a:rPr lang="fr-FR" sz="1400" b="1">
                <a:solidFill>
                  <a:srgbClr val="203864"/>
                </a:solidFill>
                <a:latin typeface="Verdana"/>
                <a:ea typeface="Verdana"/>
              </a:rPr>
              <a:t>4 principes particulièrement mis en avant = l’universalité, la qualité, la place centrale de la personne elle-même (auto-détermination /</a:t>
            </a:r>
            <a:r>
              <a:rPr lang="fr-FR" sz="1400" b="1" i="1" err="1">
                <a:solidFill>
                  <a:srgbClr val="203864"/>
                </a:solidFill>
                <a:latin typeface="Verdana"/>
                <a:ea typeface="Verdana"/>
              </a:rPr>
              <a:t>empowerment</a:t>
            </a:r>
            <a:r>
              <a:rPr lang="fr-FR" sz="1400" b="1">
                <a:solidFill>
                  <a:srgbClr val="203864"/>
                </a:solidFill>
                <a:latin typeface="Verdana"/>
                <a:ea typeface="Verdana"/>
              </a:rPr>
              <a:t>) et la pleine citoyenneté</a:t>
            </a:r>
            <a:endParaRPr lang="fr-FR">
              <a:latin typeface="Verdana"/>
              <a:ea typeface="Verdana"/>
            </a:endParaRPr>
          </a:p>
        </p:txBody>
      </p:sp>
      <p:sp>
        <p:nvSpPr>
          <p:cNvPr id="9" name="object 5">
            <a:extLst>
              <a:ext uri="{FF2B5EF4-FFF2-40B4-BE49-F238E27FC236}">
                <a16:creationId xmlns:a16="http://schemas.microsoft.com/office/drawing/2014/main" id="{F97B63FD-C30C-ACEA-F478-85FC29D2556A}"/>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Autonomie</a:t>
            </a:r>
          </a:p>
        </p:txBody>
      </p:sp>
    </p:spTree>
    <p:extLst>
      <p:ext uri="{BB962C8B-B14F-4D97-AF65-F5344CB8AC3E}">
        <p14:creationId xmlns:p14="http://schemas.microsoft.com/office/powerpoint/2010/main" val="410963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3060667"/>
          </a:xfrm>
          <a:prstGeom prst="rect">
            <a:avLst/>
          </a:prstGeom>
        </p:spPr>
        <p:txBody>
          <a:bodyPr vert="horz" wrap="square" lIns="0" tIns="8467" rIns="0" bIns="0" rtlCol="0" anchor="t">
            <a:spAutoFit/>
          </a:bodyPr>
          <a:lstStyle/>
          <a:p>
            <a:r>
              <a:rPr lang="fr-FR" sz="3300" b="1" spc="-287">
                <a:solidFill>
                  <a:srgbClr val="1F497D"/>
                </a:solidFill>
                <a:latin typeface="Verdana"/>
              </a:rPr>
              <a:t>5 axes fondamentaux </a:t>
            </a:r>
            <a:endParaRPr lang="fr-FR">
              <a:solidFill>
                <a:srgbClr val="000000"/>
              </a:solidFill>
              <a:latin typeface="Calibri" panose="020F0502020204030204"/>
              <a:cs typeface="Calibri" panose="020F0502020204030204"/>
            </a:endParaRP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endParaRPr lang="fr-FR" sz="3300" b="1" spc="-287">
              <a:solidFill>
                <a:srgbClr val="1F497D"/>
              </a:solidFill>
              <a:latin typeface="Verdana"/>
              <a:ea typeface="Verdana"/>
              <a:cs typeface="Verdana"/>
            </a:endParaRPr>
          </a:p>
          <a:p>
            <a:pPr marL="8255">
              <a:spcBef>
                <a:spcPts val="67"/>
              </a:spcBef>
            </a:pPr>
            <a:endParaRPr lang="fr-FR" sz="3250">
              <a:latin typeface="Verdana"/>
              <a:ea typeface="Verdana"/>
              <a:cs typeface="Verdana"/>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85873" y="1326266"/>
            <a:ext cx="10384203" cy="3318729"/>
          </a:xfrm>
          <a:prstGeom prst="rect">
            <a:avLst/>
          </a:prstGeom>
          <a:noFill/>
        </p:spPr>
        <p:txBody>
          <a:bodyPr wrap="square" lIns="91440" tIns="45720" rIns="91440" bIns="45720" anchor="t">
            <a:spAutoFit/>
          </a:bodyPr>
          <a:lstStyle/>
          <a:p>
            <a:r>
              <a:rPr lang="fr-FR" sz="1400">
                <a:latin typeface="Arial"/>
                <a:ea typeface="Verdana"/>
                <a:cs typeface="Arial"/>
              </a:rPr>
              <a:t>1.</a:t>
            </a:r>
            <a:r>
              <a:rPr lang="fr-FR" sz="1400">
                <a:solidFill>
                  <a:srgbClr val="1F4E79"/>
                </a:solidFill>
                <a:latin typeface="Verdana"/>
                <a:ea typeface="Verdana"/>
              </a:rPr>
              <a:t>Une société ouverte à toutes et tous, aux potentialités de chacun, où les vulnérabilités ne sont vues ni comme un poids pour la société, ni une source de profit pour quelques-uns. </a:t>
            </a:r>
            <a:endParaRPr lang="fr-FR"/>
          </a:p>
          <a:p>
            <a:endParaRPr lang="fr-FR" sz="1400">
              <a:solidFill>
                <a:srgbClr val="1F4E79"/>
              </a:solidFill>
              <a:latin typeface="Verdana"/>
              <a:ea typeface="Verdana"/>
              <a:cs typeface="Arial"/>
            </a:endParaRPr>
          </a:p>
          <a:p>
            <a:r>
              <a:rPr lang="fr-FR" sz="1400">
                <a:latin typeface="Arial"/>
                <a:ea typeface="Verdana"/>
                <a:cs typeface="Arial"/>
              </a:rPr>
              <a:t>2.</a:t>
            </a:r>
            <a:r>
              <a:rPr lang="fr-FR" sz="1400">
                <a:solidFill>
                  <a:srgbClr val="1F4E79"/>
                </a:solidFill>
                <a:latin typeface="Verdana"/>
                <a:ea typeface="Verdana"/>
              </a:rPr>
              <a:t>Une société où chacun puisse d’autodéterminer et s’épanouir avec un accompagnement à la mesure de ses attentes et de ses besoins</a:t>
            </a:r>
            <a:endParaRPr lang="fr-FR"/>
          </a:p>
          <a:p>
            <a:endParaRPr lang="fr-FR" sz="1400">
              <a:solidFill>
                <a:srgbClr val="1F4E79"/>
              </a:solidFill>
              <a:latin typeface="Verdana"/>
              <a:ea typeface="Verdana"/>
              <a:cs typeface="Arial"/>
            </a:endParaRPr>
          </a:p>
          <a:p>
            <a:r>
              <a:rPr lang="fr-FR" sz="1400">
                <a:latin typeface="Arial"/>
                <a:ea typeface="Verdana"/>
                <a:cs typeface="Arial"/>
              </a:rPr>
              <a:t>3.</a:t>
            </a:r>
            <a:r>
              <a:rPr lang="fr-FR" sz="1400">
                <a:solidFill>
                  <a:srgbClr val="1F4E79"/>
                </a:solidFill>
                <a:latin typeface="Verdana"/>
                <a:ea typeface="Verdana"/>
              </a:rPr>
              <a:t>Une société où les politiques sociales sont pleinement coordonnées et dont les dépenses publiques correspondent à un investissement à la hauteur des enjeux</a:t>
            </a:r>
            <a:r>
              <a:rPr lang="fr-FR" sz="1400">
                <a:solidFill>
                  <a:srgbClr val="1F4E79"/>
                </a:solidFill>
                <a:latin typeface="Verdana"/>
                <a:ea typeface="Verdana"/>
                <a:cs typeface="Calibri" panose="020F0502020204030204"/>
              </a:rPr>
              <a:t> </a:t>
            </a:r>
            <a:endParaRPr lang="fr-FR">
              <a:solidFill>
                <a:srgbClr val="000000"/>
              </a:solidFill>
              <a:latin typeface="Calibri" panose="020F0502020204030204"/>
              <a:ea typeface="Verdana"/>
              <a:cs typeface="Calibri" panose="020F0502020204030204"/>
            </a:endParaRPr>
          </a:p>
          <a:p>
            <a:endParaRPr lang="fr-FR" sz="1400">
              <a:solidFill>
                <a:srgbClr val="1F4E79"/>
              </a:solidFill>
              <a:latin typeface="Verdana"/>
              <a:ea typeface="Verdana"/>
              <a:cs typeface="Calibri"/>
            </a:endParaRPr>
          </a:p>
          <a:p>
            <a:r>
              <a:rPr lang="fr-FR" sz="1400">
                <a:latin typeface="Arial"/>
                <a:ea typeface="Verdana"/>
                <a:cs typeface="Arial"/>
              </a:rPr>
              <a:t>4.</a:t>
            </a:r>
            <a:r>
              <a:rPr lang="fr-FR" sz="1400">
                <a:solidFill>
                  <a:srgbClr val="1F4E79"/>
                </a:solidFill>
                <a:latin typeface="Verdana"/>
                <a:ea typeface="Verdana"/>
              </a:rPr>
              <a:t>Une société où chacun peut faire valoir ses </a:t>
            </a:r>
            <a:r>
              <a:rPr lang="fr-FR" sz="1400">
                <a:solidFill>
                  <a:srgbClr val="1F4E79"/>
                </a:solidFill>
                <a:latin typeface="Verdana"/>
                <a:ea typeface="Verdana"/>
                <a:cs typeface="Calibri" panose="020F0502020204030204"/>
              </a:rPr>
              <a:t>droits</a:t>
            </a:r>
            <a:r>
              <a:rPr lang="fr-FR" sz="1400">
                <a:solidFill>
                  <a:srgbClr val="1F4E79"/>
                </a:solidFill>
                <a:latin typeface="Verdana"/>
                <a:ea typeface="Verdana"/>
              </a:rPr>
              <a:t> sans s’engager dans un parcours du combattant </a:t>
            </a:r>
            <a:endParaRPr lang="fr-FR">
              <a:solidFill>
                <a:srgbClr val="000000"/>
              </a:solidFill>
              <a:latin typeface="Calibri" panose="020F0502020204030204"/>
              <a:ea typeface="Verdana"/>
              <a:cs typeface="Calibri" panose="020F0502020204030204"/>
            </a:endParaRPr>
          </a:p>
          <a:p>
            <a:endParaRPr lang="fr-FR" sz="1400">
              <a:solidFill>
                <a:srgbClr val="1F4E79"/>
              </a:solidFill>
              <a:latin typeface="Verdana"/>
              <a:ea typeface="Verdana"/>
            </a:endParaRPr>
          </a:p>
          <a:p>
            <a:r>
              <a:rPr lang="fr-FR" sz="1400">
                <a:latin typeface="Arial"/>
                <a:ea typeface="Verdana"/>
                <a:cs typeface="Arial"/>
              </a:rPr>
              <a:t>5.</a:t>
            </a:r>
            <a:r>
              <a:rPr lang="fr-FR" sz="1400">
                <a:solidFill>
                  <a:srgbClr val="1F4E79"/>
                </a:solidFill>
                <a:latin typeface="Verdana"/>
                <a:ea typeface="Verdana"/>
              </a:rPr>
              <a:t>Une société dont le ciment repose sur les métiers de l’Humain. </a:t>
            </a:r>
            <a:endParaRPr lang="fr-FR"/>
          </a:p>
          <a:p>
            <a:endParaRPr lang="fr-FR" sz="1400">
              <a:latin typeface="Verdana"/>
              <a:ea typeface="Verdana"/>
              <a:cs typeface="Calibri" panose="020F0502020204030204"/>
            </a:endParaRPr>
          </a:p>
          <a:p>
            <a:pPr marL="285750" indent="-285750">
              <a:buFont typeface="Arial"/>
              <a:buChar char="•"/>
            </a:pPr>
            <a:endParaRPr lang="fr-FR" sz="1400" b="1">
              <a:latin typeface="Verdana"/>
              <a:ea typeface="Verdana"/>
            </a:endParaRPr>
          </a:p>
          <a:p>
            <a:pPr marL="285750" lvl="0" indent="-285750">
              <a:lnSpc>
                <a:spcPct val="107000"/>
              </a:lnSpc>
              <a:buFont typeface="Arial"/>
              <a:buChar char="•"/>
            </a:pPr>
            <a:endParaRPr lang="fr-FR" sz="1400" b="1">
              <a:latin typeface="Verdana" panose="020B0604030504040204" pitchFamily="34" charset="0"/>
              <a:ea typeface="Verdana" panose="020B0604030504040204" pitchFamily="34" charset="0"/>
            </a:endParaRPr>
          </a:p>
        </p:txBody>
      </p:sp>
      <p:sp>
        <p:nvSpPr>
          <p:cNvPr id="9" name="object 5">
            <a:extLst>
              <a:ext uri="{FF2B5EF4-FFF2-40B4-BE49-F238E27FC236}">
                <a16:creationId xmlns:a16="http://schemas.microsoft.com/office/drawing/2014/main" id="{F97B63FD-C30C-ACEA-F478-85FC29D2556A}"/>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Autonomie</a:t>
            </a:r>
          </a:p>
        </p:txBody>
      </p:sp>
    </p:spTree>
    <p:extLst>
      <p:ext uri="{BB962C8B-B14F-4D97-AF65-F5344CB8AC3E}">
        <p14:creationId xmlns:p14="http://schemas.microsoft.com/office/powerpoint/2010/main" val="4025607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2552836"/>
          </a:xfrm>
          <a:prstGeom prst="rect">
            <a:avLst/>
          </a:prstGeom>
        </p:spPr>
        <p:txBody>
          <a:bodyPr vert="horz" wrap="square" lIns="0" tIns="8467" rIns="0" bIns="0" rtlCol="0" anchor="t">
            <a:spAutoFit/>
          </a:bodyPr>
          <a:lstStyle/>
          <a:p>
            <a:r>
              <a:rPr lang="fr-FR" sz="3300" b="1" spc="-287">
                <a:solidFill>
                  <a:srgbClr val="1F497D"/>
                </a:solidFill>
                <a:latin typeface="Verdana"/>
              </a:rPr>
              <a:t>Pour un accompagnement adapté des personnes en situation de handicap vieillissante </a:t>
            </a:r>
            <a:endParaRPr lang="fr-FR">
              <a:solidFill>
                <a:srgbClr val="000000"/>
              </a:solidFill>
              <a:latin typeface="Calibri" panose="020F0502020204030204"/>
              <a:cs typeface="Calibri" panose="020F0502020204030204"/>
            </a:endParaRP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pPr marL="8255">
              <a:spcBef>
                <a:spcPts val="67"/>
              </a:spcBef>
            </a:pPr>
            <a:endParaRPr lang="fr-FR" sz="3250">
              <a:latin typeface="Verdana"/>
              <a:ea typeface="Verdana"/>
              <a:cs typeface="Verdana"/>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85873" y="1326266"/>
            <a:ext cx="10384203" cy="733406"/>
          </a:xfrm>
          <a:prstGeom prst="rect">
            <a:avLst/>
          </a:prstGeom>
          <a:noFill/>
        </p:spPr>
        <p:txBody>
          <a:bodyPr wrap="square" lIns="91440" tIns="45720" rIns="91440" bIns="45720" anchor="t">
            <a:spAutoFit/>
          </a:bodyPr>
          <a:lstStyle/>
          <a:p>
            <a:endParaRPr lang="fr-FR" sz="1400">
              <a:latin typeface="Verdana"/>
              <a:ea typeface="Verdana"/>
              <a:cs typeface="Calibri" panose="020F0502020204030204"/>
            </a:endParaRPr>
          </a:p>
          <a:p>
            <a:pPr marL="285750" indent="-285750">
              <a:buFont typeface="Arial"/>
              <a:buChar char="•"/>
            </a:pPr>
            <a:endParaRPr lang="fr-FR" sz="1400" b="1">
              <a:latin typeface="Verdana"/>
              <a:ea typeface="Verdana"/>
            </a:endParaRPr>
          </a:p>
          <a:p>
            <a:pPr marL="285750" lvl="0" indent="-285750">
              <a:lnSpc>
                <a:spcPct val="107000"/>
              </a:lnSpc>
              <a:buFont typeface="Arial"/>
              <a:buChar char="•"/>
            </a:pPr>
            <a:endParaRPr lang="fr-FR" sz="1400" b="1">
              <a:latin typeface="Verdana" panose="020B0604030504040204" pitchFamily="34" charset="0"/>
              <a:ea typeface="Verdana" panose="020B0604030504040204" pitchFamily="34" charset="0"/>
            </a:endParaRPr>
          </a:p>
        </p:txBody>
      </p:sp>
      <p:sp>
        <p:nvSpPr>
          <p:cNvPr id="9" name="object 5">
            <a:extLst>
              <a:ext uri="{FF2B5EF4-FFF2-40B4-BE49-F238E27FC236}">
                <a16:creationId xmlns:a16="http://schemas.microsoft.com/office/drawing/2014/main" id="{F97B63FD-C30C-ACEA-F478-85FC29D2556A}"/>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Autonomie</a:t>
            </a:r>
          </a:p>
        </p:txBody>
      </p:sp>
      <p:sp>
        <p:nvSpPr>
          <p:cNvPr id="5" name="ZoneTexte 4">
            <a:extLst>
              <a:ext uri="{FF2B5EF4-FFF2-40B4-BE49-F238E27FC236}">
                <a16:creationId xmlns:a16="http://schemas.microsoft.com/office/drawing/2014/main" id="{EDFFCFE9-CB72-3E19-0739-5FD122B8A1CD}"/>
              </a:ext>
            </a:extLst>
          </p:cNvPr>
          <p:cNvSpPr txBox="1"/>
          <p:nvPr/>
        </p:nvSpPr>
        <p:spPr>
          <a:xfrm>
            <a:off x="762001" y="1967346"/>
            <a:ext cx="10723416"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1400" b="1">
                <a:latin typeface="Verdana"/>
                <a:ea typeface="Verdana"/>
                <a:cs typeface="Times New Roman"/>
              </a:rPr>
              <a:t>Personnes handicapées vieillissantes : des travaux engagés en 2023 à l'</a:t>
            </a:r>
            <a:r>
              <a:rPr lang="fr-FR" sz="1400" b="1" err="1">
                <a:latin typeface="Verdana"/>
                <a:ea typeface="Verdana"/>
                <a:cs typeface="Times New Roman"/>
              </a:rPr>
              <a:t>Uriopss</a:t>
            </a:r>
            <a:r>
              <a:rPr lang="fr-FR" sz="1400" b="1">
                <a:latin typeface="Verdana"/>
                <a:ea typeface="Verdana"/>
                <a:cs typeface="Times New Roman"/>
              </a:rPr>
              <a:t> Ile-de-France</a:t>
            </a:r>
            <a:endParaRPr lang="fr-FR"/>
          </a:p>
          <a:p>
            <a:pPr algn="just"/>
            <a:endParaRPr lang="fr-FR"/>
          </a:p>
          <a:p>
            <a:pPr algn="just"/>
            <a:r>
              <a:rPr lang="fr-FR" sz="1400">
                <a:latin typeface="Verdana"/>
                <a:ea typeface="Verdana"/>
                <a:cs typeface="Times New Roman"/>
              </a:rPr>
              <a:t>« Comment répondre aux besoins des personnes handicapées qui vieillissent en établissement ou à domicile ? » C’est la question qui a animé les travaux d’un groupe constitué dès le premier trimestre de l’année 2023, composé des gestionnaires adhérents à l’</a:t>
            </a:r>
            <a:r>
              <a:rPr lang="fr-FR" sz="1400" err="1">
                <a:latin typeface="Verdana"/>
                <a:ea typeface="Verdana"/>
                <a:cs typeface="Times New Roman"/>
              </a:rPr>
              <a:t>Uriopss</a:t>
            </a:r>
            <a:r>
              <a:rPr lang="fr-FR" sz="1400">
                <a:latin typeface="Verdana"/>
                <a:ea typeface="Verdana"/>
                <a:cs typeface="Times New Roman"/>
              </a:rPr>
              <a:t> Île-de-France, des secteurs du handicap et du grand âge. </a:t>
            </a:r>
          </a:p>
          <a:p>
            <a:pPr algn="just"/>
            <a:endParaRPr lang="fr-FR">
              <a:cs typeface="Calibri" panose="020F0502020204030204"/>
            </a:endParaRPr>
          </a:p>
          <a:p>
            <a:pPr algn="just"/>
            <a:r>
              <a:rPr lang="fr-FR" sz="1400">
                <a:latin typeface="Verdana"/>
                <a:ea typeface="Verdana"/>
                <a:cs typeface="Arial"/>
              </a:rPr>
              <a:t>Les échanges et les réflexions ont contribué à construire des ponts et à décloisonner les deux secteurs sur le terrain. Quatre axes d’amélioration des pratiques actuelles ont été envisagés, tous s’articulant autour de l’autodétermination de la personne. </a:t>
            </a:r>
          </a:p>
          <a:p>
            <a:pPr algn="just"/>
            <a:endParaRPr lang="fr-FR"/>
          </a:p>
          <a:p>
            <a:pPr algn="just"/>
            <a:r>
              <a:rPr lang="fr-FR" sz="1400">
                <a:latin typeface="Verdana"/>
                <a:ea typeface="Verdana"/>
                <a:cs typeface="Arial"/>
              </a:rPr>
              <a:t>Une </a:t>
            </a:r>
            <a:r>
              <a:rPr lang="fr-FR" sz="1400">
                <a:latin typeface="Verdana"/>
                <a:ea typeface="Verdana"/>
                <a:cs typeface="Arial"/>
                <a:hlinkClick r:id="rId4"/>
              </a:rPr>
              <a:t>contribution </a:t>
            </a:r>
            <a:r>
              <a:rPr lang="fr-FR" sz="1400">
                <a:latin typeface="Verdana"/>
                <a:ea typeface="Verdana"/>
                <a:cs typeface="Arial"/>
              </a:rPr>
              <a:t>au PRS3 a été adressée à partir des travaux du Groupe </a:t>
            </a:r>
          </a:p>
          <a:p>
            <a:pPr algn="just"/>
            <a:endParaRPr lang="fr-FR"/>
          </a:p>
          <a:p>
            <a:pPr algn="just"/>
            <a:r>
              <a:rPr lang="fr-FR" sz="1400">
                <a:latin typeface="Verdana"/>
                <a:ea typeface="Verdana"/>
                <a:cs typeface="Arial"/>
              </a:rPr>
              <a:t>La formalisation d’un guide de bonnes pratiques, élaboré à partir de témoignages de méthodes d’accompagnement innovantes, viendra compléter ces travaux au cours de l’année 2024.</a:t>
            </a:r>
          </a:p>
        </p:txBody>
      </p:sp>
    </p:spTree>
    <p:extLst>
      <p:ext uri="{BB962C8B-B14F-4D97-AF65-F5344CB8AC3E}">
        <p14:creationId xmlns:p14="http://schemas.microsoft.com/office/powerpoint/2010/main" val="241057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8626923"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Quel mandataire êtes-vous ? (1/2) </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Introduction</a:t>
            </a:r>
            <a:endParaRPr lang="fr-F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6" name="ZoneTexte 5">
            <a:extLst>
              <a:ext uri="{FF2B5EF4-FFF2-40B4-BE49-F238E27FC236}">
                <a16:creationId xmlns:a16="http://schemas.microsoft.com/office/drawing/2014/main" id="{64A1B3F8-56B4-4DF1-9368-EDC3AC136C8E}"/>
              </a:ext>
            </a:extLst>
          </p:cNvPr>
          <p:cNvSpPr txBox="1"/>
          <p:nvPr/>
        </p:nvSpPr>
        <p:spPr>
          <a:xfrm>
            <a:off x="1898724" y="1764839"/>
            <a:ext cx="9328600" cy="3877985"/>
          </a:xfrm>
          <a:prstGeom prst="rect">
            <a:avLst/>
          </a:prstGeom>
          <a:noFill/>
        </p:spPr>
        <p:txBody>
          <a:bodyPr wrap="square" lIns="91440" tIns="45720" rIns="91440" bIns="45720" rtlCol="0" anchor="t">
            <a:spAutoFit/>
          </a:bodyPr>
          <a:lstStyle/>
          <a:p>
            <a:pPr>
              <a:spcAft>
                <a:spcPts val="600"/>
              </a:spcAft>
            </a:pPr>
            <a:r>
              <a:rPr lang="fr-FR" sz="2400">
                <a:latin typeface="Verdana"/>
                <a:ea typeface="Verdana"/>
              </a:rPr>
              <a:t>Répartissez-vous en binômes</a:t>
            </a:r>
          </a:p>
          <a:p>
            <a:pPr>
              <a:spcAft>
                <a:spcPts val="600"/>
              </a:spcAft>
            </a:pPr>
            <a:endParaRPr lang="fr-FR" sz="2400">
              <a:latin typeface="Verdana" panose="020B0604030504040204" pitchFamily="34" charset="0"/>
              <a:ea typeface="Verdana" panose="020B0604030504040204" pitchFamily="34" charset="0"/>
            </a:endParaRPr>
          </a:p>
          <a:p>
            <a:pPr>
              <a:spcAft>
                <a:spcPts val="600"/>
              </a:spcAft>
            </a:pPr>
            <a:r>
              <a:rPr lang="fr-FR" sz="2400">
                <a:latin typeface="Verdana"/>
                <a:ea typeface="Verdana"/>
              </a:rPr>
              <a:t>Inscrivez vos idées répondant aux questions suivantes sur des post-it</a:t>
            </a:r>
          </a:p>
          <a:p>
            <a:pPr>
              <a:spcAft>
                <a:spcPts val="600"/>
              </a:spcAft>
            </a:pPr>
            <a:endParaRPr lang="fr-FR" sz="2400">
              <a:latin typeface="Verdana" panose="020B0604030504040204" pitchFamily="34" charset="0"/>
              <a:ea typeface="Verdana" panose="020B0604030504040204" pitchFamily="34" charset="0"/>
            </a:endParaRPr>
          </a:p>
          <a:p>
            <a:pPr>
              <a:spcAft>
                <a:spcPts val="600"/>
              </a:spcAft>
            </a:pPr>
            <a:r>
              <a:rPr lang="fr-FR" sz="2400">
                <a:latin typeface="Verdana"/>
                <a:ea typeface="Verdana"/>
              </a:rPr>
              <a:t>Posez vos post-</a:t>
            </a:r>
            <a:r>
              <a:rPr lang="fr-FR" sz="2400" err="1">
                <a:latin typeface="Verdana"/>
                <a:ea typeface="Verdana"/>
              </a:rPr>
              <a:t>its</a:t>
            </a:r>
            <a:r>
              <a:rPr lang="fr-FR" sz="2400">
                <a:latin typeface="Verdana"/>
                <a:ea typeface="Verdana"/>
              </a:rPr>
              <a:t> sur les panneaux correspondants</a:t>
            </a:r>
            <a:endParaRPr lang="fr-FR" sz="2400">
              <a:latin typeface="Verdana" panose="020B0604030504040204" pitchFamily="34" charset="0"/>
              <a:ea typeface="Verdana" panose="020B0604030504040204" pitchFamily="34" charset="0"/>
            </a:endParaRPr>
          </a:p>
          <a:p>
            <a:pPr>
              <a:spcAft>
                <a:spcPts val="600"/>
              </a:spcAft>
            </a:pPr>
            <a:endParaRPr lang="fr-FR" sz="2400">
              <a:latin typeface="Verdana" panose="020B0604030504040204" pitchFamily="34" charset="0"/>
              <a:ea typeface="Verdana" panose="020B0604030504040204" pitchFamily="34" charset="0"/>
            </a:endParaRPr>
          </a:p>
          <a:p>
            <a:pPr>
              <a:spcAft>
                <a:spcPts val="600"/>
              </a:spcAft>
            </a:pPr>
            <a:r>
              <a:rPr lang="fr-FR" sz="2400">
                <a:latin typeface="Verdana"/>
                <a:ea typeface="Verdana"/>
              </a:rPr>
              <a:t>Circulez autour des panneaux indiquez les post-</a:t>
            </a:r>
            <a:r>
              <a:rPr lang="fr-FR" sz="2400" err="1">
                <a:latin typeface="Verdana"/>
                <a:ea typeface="Verdana"/>
              </a:rPr>
              <a:t>its</a:t>
            </a:r>
            <a:r>
              <a:rPr lang="fr-FR" sz="2400">
                <a:latin typeface="Verdana"/>
                <a:ea typeface="Verdana"/>
              </a:rPr>
              <a:t> dont vous validez le contenu</a:t>
            </a:r>
          </a:p>
        </p:txBody>
      </p:sp>
      <p:grpSp>
        <p:nvGrpSpPr>
          <p:cNvPr id="11" name="Groupe 10">
            <a:extLst>
              <a:ext uri="{FF2B5EF4-FFF2-40B4-BE49-F238E27FC236}">
                <a16:creationId xmlns:a16="http://schemas.microsoft.com/office/drawing/2014/main" id="{20FF245C-D5B7-4101-9E47-D099250169AB}"/>
              </a:ext>
            </a:extLst>
          </p:cNvPr>
          <p:cNvGrpSpPr/>
          <p:nvPr/>
        </p:nvGrpSpPr>
        <p:grpSpPr>
          <a:xfrm>
            <a:off x="964676" y="1604806"/>
            <a:ext cx="833616" cy="730625"/>
            <a:chOff x="677333" y="1519964"/>
            <a:chExt cx="833616" cy="730625"/>
          </a:xfrm>
        </p:grpSpPr>
        <p:pic>
          <p:nvPicPr>
            <p:cNvPr id="9" name="Graphique 8" descr="Utilisateur avec un remplissage uni">
              <a:extLst>
                <a:ext uri="{FF2B5EF4-FFF2-40B4-BE49-F238E27FC236}">
                  <a16:creationId xmlns:a16="http://schemas.microsoft.com/office/drawing/2014/main" id="{BF69D07E-F2F0-4918-8601-694E889402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7333" y="1519964"/>
              <a:ext cx="590746" cy="590746"/>
            </a:xfrm>
            <a:prstGeom prst="rect">
              <a:avLst/>
            </a:prstGeom>
          </p:spPr>
        </p:pic>
        <p:pic>
          <p:nvPicPr>
            <p:cNvPr id="10" name="Graphique 9" descr="Utilisateur avec un remplissage uni">
              <a:extLst>
                <a:ext uri="{FF2B5EF4-FFF2-40B4-BE49-F238E27FC236}">
                  <a16:creationId xmlns:a16="http://schemas.microsoft.com/office/drawing/2014/main" id="{C0C835F0-CE32-4B4B-8838-81F3E0A8E1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0203" y="1659843"/>
              <a:ext cx="590746" cy="590746"/>
            </a:xfrm>
            <a:prstGeom prst="rect">
              <a:avLst/>
            </a:prstGeom>
          </p:spPr>
        </p:pic>
      </p:grpSp>
      <p:pic>
        <p:nvPicPr>
          <p:cNvPr id="13" name="Graphique 12" descr="Crayon avec un remplissage uni">
            <a:extLst>
              <a:ext uri="{FF2B5EF4-FFF2-40B4-BE49-F238E27FC236}">
                <a16:creationId xmlns:a16="http://schemas.microsoft.com/office/drawing/2014/main" id="{58192BAC-F611-4132-A652-7B63C2140F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8049" y="2761105"/>
            <a:ext cx="601744" cy="601744"/>
          </a:xfrm>
          <a:prstGeom prst="rect">
            <a:avLst/>
          </a:prstGeom>
        </p:spPr>
      </p:pic>
      <p:pic>
        <p:nvPicPr>
          <p:cNvPr id="15" name="Graphique 14" descr="Enseignant avec un remplissage uni">
            <a:extLst>
              <a:ext uri="{FF2B5EF4-FFF2-40B4-BE49-F238E27FC236}">
                <a16:creationId xmlns:a16="http://schemas.microsoft.com/office/drawing/2014/main" id="{F2AE0C1E-4A5E-40C2-905B-6761967369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4336" y="3788523"/>
            <a:ext cx="809134" cy="809134"/>
          </a:xfrm>
          <a:prstGeom prst="rect">
            <a:avLst/>
          </a:prstGeom>
        </p:spPr>
      </p:pic>
      <p:pic>
        <p:nvPicPr>
          <p:cNvPr id="17" name="Graphique 16" descr="Coche avec un remplissage uni">
            <a:extLst>
              <a:ext uri="{FF2B5EF4-FFF2-40B4-BE49-F238E27FC236}">
                <a16:creationId xmlns:a16="http://schemas.microsoft.com/office/drawing/2014/main" id="{4650B513-9C8A-4C35-8AE8-1A46D076EE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9491" y="4946811"/>
            <a:ext cx="686586" cy="686586"/>
          </a:xfrm>
          <a:prstGeom prst="rect">
            <a:avLst/>
          </a:prstGeom>
        </p:spPr>
      </p:pic>
    </p:spTree>
    <p:extLst>
      <p:ext uri="{BB962C8B-B14F-4D97-AF65-F5344CB8AC3E}">
        <p14:creationId xmlns:p14="http://schemas.microsoft.com/office/powerpoint/2010/main" val="2632534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2552836"/>
          </a:xfrm>
          <a:prstGeom prst="rect">
            <a:avLst/>
          </a:prstGeom>
        </p:spPr>
        <p:txBody>
          <a:bodyPr vert="horz" wrap="square" lIns="0" tIns="8467" rIns="0" bIns="0" rtlCol="0" anchor="t">
            <a:spAutoFit/>
          </a:bodyPr>
          <a:lstStyle/>
          <a:p>
            <a:r>
              <a:rPr lang="fr-FR" sz="3300" b="1" spc="-287">
                <a:solidFill>
                  <a:srgbClr val="1F497D"/>
                </a:solidFill>
                <a:latin typeface="Verdana"/>
              </a:rPr>
              <a:t>Transformation de l’offre handicap </a:t>
            </a:r>
            <a:endParaRPr lang="fr-F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pPr marL="8255">
              <a:spcBef>
                <a:spcPts val="67"/>
              </a:spcBef>
            </a:pPr>
            <a:endParaRPr lang="fr-FR" sz="3250">
              <a:latin typeface="Verdana"/>
              <a:ea typeface="Verdana"/>
              <a:cs typeface="Verdana"/>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85873" y="1326266"/>
            <a:ext cx="10384203" cy="948849"/>
          </a:xfrm>
          <a:prstGeom prst="rect">
            <a:avLst/>
          </a:prstGeom>
          <a:noFill/>
        </p:spPr>
        <p:txBody>
          <a:bodyPr wrap="square" lIns="91440" tIns="45720" rIns="91440" bIns="45720" anchor="t">
            <a:spAutoFit/>
          </a:bodyPr>
          <a:lstStyle/>
          <a:p>
            <a:endParaRPr lang="fr-FR" sz="1400">
              <a:solidFill>
                <a:srgbClr val="1F4E79"/>
              </a:solidFill>
              <a:latin typeface="Verdana"/>
              <a:ea typeface="Verdana"/>
            </a:endParaRPr>
          </a:p>
          <a:p>
            <a:endParaRPr lang="fr-FR" sz="1400">
              <a:latin typeface="Verdana"/>
              <a:ea typeface="Verdana"/>
              <a:cs typeface="Calibri" panose="020F0502020204030204"/>
            </a:endParaRPr>
          </a:p>
          <a:p>
            <a:pPr marL="285750" indent="-285750">
              <a:buFont typeface="Arial"/>
              <a:buChar char="•"/>
            </a:pPr>
            <a:endParaRPr lang="fr-FR" sz="1400" b="1">
              <a:latin typeface="Verdana"/>
              <a:ea typeface="Verdana"/>
            </a:endParaRPr>
          </a:p>
          <a:p>
            <a:pPr marL="285750" lvl="0" indent="-285750">
              <a:lnSpc>
                <a:spcPct val="107000"/>
              </a:lnSpc>
              <a:buFont typeface="Arial"/>
              <a:buChar char="•"/>
            </a:pPr>
            <a:endParaRPr lang="fr-FR" sz="1400" b="1">
              <a:latin typeface="Verdana" panose="020B0604030504040204" pitchFamily="34" charset="0"/>
              <a:ea typeface="Verdana" panose="020B0604030504040204" pitchFamily="34" charset="0"/>
            </a:endParaRPr>
          </a:p>
        </p:txBody>
      </p:sp>
      <p:sp>
        <p:nvSpPr>
          <p:cNvPr id="9" name="object 5">
            <a:extLst>
              <a:ext uri="{FF2B5EF4-FFF2-40B4-BE49-F238E27FC236}">
                <a16:creationId xmlns:a16="http://schemas.microsoft.com/office/drawing/2014/main" id="{F97B63FD-C30C-ACEA-F478-85FC29D2556A}"/>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Autonomie</a:t>
            </a:r>
          </a:p>
        </p:txBody>
      </p:sp>
      <p:pic>
        <p:nvPicPr>
          <p:cNvPr id="6" name="Image 5" descr="Une image contenant capture d’écran, Graphique, conception&#10;&#10;Description générée automatiquement">
            <a:extLst>
              <a:ext uri="{FF2B5EF4-FFF2-40B4-BE49-F238E27FC236}">
                <a16:creationId xmlns:a16="http://schemas.microsoft.com/office/drawing/2014/main" id="{9C06E18A-A90C-C6C6-AAFB-634D5580F060}"/>
              </a:ext>
            </a:extLst>
          </p:cNvPr>
          <p:cNvPicPr>
            <a:picLocks noChangeAspect="1"/>
          </p:cNvPicPr>
          <p:nvPr/>
        </p:nvPicPr>
        <p:blipFill>
          <a:blip r:embed="rId4"/>
          <a:stretch>
            <a:fillRect/>
          </a:stretch>
        </p:blipFill>
        <p:spPr>
          <a:xfrm>
            <a:off x="1102292" y="320600"/>
            <a:ext cx="9152348" cy="6091540"/>
          </a:xfrm>
          <a:prstGeom prst="rect">
            <a:avLst/>
          </a:prstGeom>
        </p:spPr>
      </p:pic>
    </p:spTree>
    <p:extLst>
      <p:ext uri="{BB962C8B-B14F-4D97-AF65-F5344CB8AC3E}">
        <p14:creationId xmlns:p14="http://schemas.microsoft.com/office/powerpoint/2010/main" val="1740456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2752891"/>
          </a:xfrm>
          <a:prstGeom prst="rect">
            <a:avLst/>
          </a:prstGeom>
        </p:spPr>
        <p:txBody>
          <a:bodyPr vert="horz" wrap="square" lIns="0" tIns="8467" rIns="0" bIns="0" rtlCol="0" anchor="t">
            <a:spAutoFit/>
          </a:bodyPr>
          <a:lstStyle/>
          <a:p>
            <a:r>
              <a:rPr lang="fr-FR" sz="3300" b="1" spc="-287">
                <a:solidFill>
                  <a:srgbClr val="1F497D"/>
                </a:solidFill>
                <a:latin typeface="Verdana"/>
              </a:rPr>
              <a:t>310,9 M € pour l’ Ile-de-France…</a:t>
            </a:r>
            <a:endParaRPr lang="fr-F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endParaRPr lang="fr-FR" sz="1300">
              <a:latin typeface="Arial"/>
              <a:ea typeface="Verdana"/>
              <a:cs typeface="Arial"/>
            </a:endParaRPr>
          </a:p>
          <a:p>
            <a:pPr marL="8255">
              <a:spcBef>
                <a:spcPts val="67"/>
              </a:spcBef>
            </a:pPr>
            <a:endParaRPr lang="fr-FR" sz="3250">
              <a:latin typeface="Verdana"/>
              <a:ea typeface="Verdana"/>
              <a:cs typeface="Verdana"/>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85873" y="1326266"/>
            <a:ext cx="10384203" cy="1164293"/>
          </a:xfrm>
          <a:prstGeom prst="rect">
            <a:avLst/>
          </a:prstGeom>
          <a:noFill/>
        </p:spPr>
        <p:txBody>
          <a:bodyPr wrap="square" lIns="91440" tIns="45720" rIns="91440" bIns="45720" anchor="t">
            <a:spAutoFit/>
          </a:bodyPr>
          <a:lstStyle/>
          <a:p>
            <a:r>
              <a:rPr lang="fr-FR" sz="1400">
                <a:latin typeface="Verdana"/>
                <a:ea typeface="Verdana"/>
                <a:cs typeface="Arial"/>
              </a:rPr>
              <a:t>…</a:t>
            </a:r>
            <a:r>
              <a:rPr lang="fr-FR" sz="1400">
                <a:solidFill>
                  <a:srgbClr val="000000"/>
                </a:solidFill>
                <a:latin typeface="Verdana"/>
                <a:ea typeface="Verdana"/>
              </a:rPr>
              <a:t> soit 21% de l’enveloppe nationale</a:t>
            </a:r>
            <a:endParaRPr lang="fr-FR"/>
          </a:p>
          <a:p>
            <a:r>
              <a:rPr lang="fr-FR" sz="1400">
                <a:solidFill>
                  <a:srgbClr val="1F4E79"/>
                </a:solidFill>
                <a:latin typeface="Verdana"/>
                <a:ea typeface="Verdana"/>
              </a:rPr>
              <a:t>. </a:t>
            </a:r>
            <a:endParaRPr lang="fr-FR">
              <a:cs typeface="Calibri"/>
            </a:endParaRPr>
          </a:p>
          <a:p>
            <a:endParaRPr lang="fr-FR" sz="1400">
              <a:latin typeface="Verdana"/>
              <a:ea typeface="Verdana"/>
              <a:cs typeface="Calibri" panose="020F0502020204030204"/>
            </a:endParaRPr>
          </a:p>
          <a:p>
            <a:pPr marL="285750" indent="-285750">
              <a:buFont typeface="Arial"/>
              <a:buChar char="•"/>
            </a:pPr>
            <a:endParaRPr lang="fr-FR" sz="1400" b="1">
              <a:latin typeface="Verdana"/>
              <a:ea typeface="Verdana"/>
            </a:endParaRPr>
          </a:p>
          <a:p>
            <a:pPr marL="285750" lvl="0" indent="-285750">
              <a:lnSpc>
                <a:spcPct val="107000"/>
              </a:lnSpc>
              <a:buFont typeface="Arial"/>
              <a:buChar char="•"/>
            </a:pPr>
            <a:endParaRPr lang="fr-FR" sz="1400" b="1">
              <a:latin typeface="Verdana" panose="020B0604030504040204" pitchFamily="34" charset="0"/>
              <a:ea typeface="Verdana" panose="020B0604030504040204" pitchFamily="34" charset="0"/>
            </a:endParaRPr>
          </a:p>
        </p:txBody>
      </p:sp>
      <p:sp>
        <p:nvSpPr>
          <p:cNvPr id="9" name="object 5">
            <a:extLst>
              <a:ext uri="{FF2B5EF4-FFF2-40B4-BE49-F238E27FC236}">
                <a16:creationId xmlns:a16="http://schemas.microsoft.com/office/drawing/2014/main" id="{F97B63FD-C30C-ACEA-F478-85FC29D2556A}"/>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Autonomie</a:t>
            </a:r>
          </a:p>
        </p:txBody>
      </p:sp>
      <p:pic>
        <p:nvPicPr>
          <p:cNvPr id="5" name="Image 4" descr="Une image contenant texte, capture d’écran, diagramme, Police&#10;&#10;Description générée automatiquement">
            <a:extLst>
              <a:ext uri="{FF2B5EF4-FFF2-40B4-BE49-F238E27FC236}">
                <a16:creationId xmlns:a16="http://schemas.microsoft.com/office/drawing/2014/main" id="{6F0D79D7-C13B-2581-9F02-4735E895B141}"/>
              </a:ext>
            </a:extLst>
          </p:cNvPr>
          <p:cNvPicPr>
            <a:picLocks noChangeAspect="1"/>
          </p:cNvPicPr>
          <p:nvPr/>
        </p:nvPicPr>
        <p:blipFill>
          <a:blip r:embed="rId4"/>
          <a:stretch>
            <a:fillRect/>
          </a:stretch>
        </p:blipFill>
        <p:spPr>
          <a:xfrm>
            <a:off x="966592" y="1718582"/>
            <a:ext cx="5279720" cy="4433357"/>
          </a:xfrm>
          <a:prstGeom prst="rect">
            <a:avLst/>
          </a:prstGeom>
        </p:spPr>
      </p:pic>
      <p:sp>
        <p:nvSpPr>
          <p:cNvPr id="10" name="Titre 9">
            <a:extLst>
              <a:ext uri="{FF2B5EF4-FFF2-40B4-BE49-F238E27FC236}">
                <a16:creationId xmlns:a16="http://schemas.microsoft.com/office/drawing/2014/main" id="{1C354C50-739D-AF66-4B27-9CB40DBB14EF}"/>
              </a:ext>
            </a:extLst>
          </p:cNvPr>
          <p:cNvSpPr>
            <a:spLocks noGrp="1"/>
          </p:cNvSpPr>
          <p:nvPr>
            <p:ph type="title"/>
          </p:nvPr>
        </p:nvSpPr>
        <p:spPr/>
        <p:txBody>
          <a:bodyPr/>
          <a:lstStyle/>
          <a:p>
            <a:endParaRPr lang="fr-FR"/>
          </a:p>
        </p:txBody>
      </p:sp>
      <p:sp>
        <p:nvSpPr>
          <p:cNvPr id="11" name="Espace réservé du contenu 10">
            <a:extLst>
              <a:ext uri="{FF2B5EF4-FFF2-40B4-BE49-F238E27FC236}">
                <a16:creationId xmlns:a16="http://schemas.microsoft.com/office/drawing/2014/main" id="{A361B26E-8F40-EEAC-20D2-D7DD032091AB}"/>
              </a:ext>
            </a:extLst>
          </p:cNvPr>
          <p:cNvSpPr>
            <a:spLocks noGrp="1"/>
          </p:cNvSpPr>
          <p:nvPr>
            <p:ph sz="half" idx="1"/>
          </p:nvPr>
        </p:nvSpPr>
        <p:spPr/>
        <p:txBody>
          <a:bodyPr/>
          <a:lstStyle/>
          <a:p>
            <a:endParaRPr lang="fr-FR"/>
          </a:p>
        </p:txBody>
      </p:sp>
      <p:sp>
        <p:nvSpPr>
          <p:cNvPr id="12" name="Espace réservé du contenu 11">
            <a:extLst>
              <a:ext uri="{FF2B5EF4-FFF2-40B4-BE49-F238E27FC236}">
                <a16:creationId xmlns:a16="http://schemas.microsoft.com/office/drawing/2014/main" id="{7058FB95-0586-B07A-FE10-98D49B7E2FF1}"/>
              </a:ext>
            </a:extLst>
          </p:cNvPr>
          <p:cNvSpPr>
            <a:spLocks noGrp="1"/>
          </p:cNvSpPr>
          <p:nvPr>
            <p:ph sz="half" idx="2"/>
          </p:nvPr>
        </p:nvSpPr>
        <p:spPr/>
        <p:txBody>
          <a:bodyPr vert="horz" lIns="91440" tIns="45720" rIns="91440" bIns="45720" rtlCol="0" anchor="t">
            <a:normAutofit/>
          </a:bodyPr>
          <a:lstStyle/>
          <a:p>
            <a:r>
              <a:rPr lang="fr-FR" sz="1400" b="1">
                <a:latin typeface="Verdana"/>
                <a:ea typeface="Verdana"/>
                <a:cs typeface="Arial"/>
              </a:rPr>
              <a:t>La part attribuée à la région Île-de-France serait de 310,9 M€ (soit 21% de l’enveloppe de 1,5 Md€), sous réserve de l’instruction</a:t>
            </a:r>
            <a:endParaRPr lang="fr-FR" sz="1400">
              <a:latin typeface="Verdana"/>
              <a:ea typeface="Verdana"/>
              <a:cs typeface="Calibri" panose="020F0502020204030204"/>
            </a:endParaRPr>
          </a:p>
          <a:p>
            <a:endParaRPr lang="fr-FR" sz="1400" b="1">
              <a:latin typeface="Verdana"/>
              <a:ea typeface="Verdana"/>
              <a:cs typeface="Arial"/>
            </a:endParaRPr>
          </a:p>
          <a:p>
            <a:r>
              <a:rPr lang="fr-FR" sz="1400">
                <a:latin typeface="Verdana"/>
                <a:ea typeface="Verdana"/>
                <a:cs typeface="Arial"/>
              </a:rPr>
              <a:t>Une prise en compte du coût du foncier en Île-de-France par un surcroît de 7% budgétaire sur l’enveloppe des solutions nouvelles</a:t>
            </a:r>
            <a:endParaRPr lang="fr-FR" sz="1400">
              <a:latin typeface="Verdana"/>
              <a:ea typeface="Verdana"/>
            </a:endParaRPr>
          </a:p>
          <a:p>
            <a:pPr marL="0" indent="0">
              <a:buNone/>
            </a:pPr>
            <a:endParaRPr lang="fr-FR" sz="1400">
              <a:latin typeface="Verdana"/>
              <a:ea typeface="Verdana"/>
              <a:cs typeface="Arial"/>
            </a:endParaRPr>
          </a:p>
          <a:p>
            <a:r>
              <a:rPr lang="fr-FR" sz="1400">
                <a:latin typeface="Verdana"/>
                <a:ea typeface="Verdana"/>
                <a:cs typeface="Arial"/>
              </a:rPr>
              <a:t>La prise en compte des départs en Belgique affectant particulièrement les Hauts de France, l’Ile de France et le Grand Est</a:t>
            </a:r>
            <a:endParaRPr lang="fr-FR" sz="1400">
              <a:latin typeface="Verdana"/>
              <a:ea typeface="Verdana"/>
            </a:endParaRPr>
          </a:p>
          <a:p>
            <a:endParaRPr lang="fr-FR">
              <a:cs typeface="Calibri"/>
            </a:endParaRPr>
          </a:p>
        </p:txBody>
      </p:sp>
    </p:spTree>
    <p:extLst>
      <p:ext uri="{BB962C8B-B14F-4D97-AF65-F5344CB8AC3E}">
        <p14:creationId xmlns:p14="http://schemas.microsoft.com/office/powerpoint/2010/main" val="3006498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2045005"/>
          </a:xfrm>
          <a:prstGeom prst="rect">
            <a:avLst/>
          </a:prstGeom>
        </p:spPr>
        <p:txBody>
          <a:bodyPr vert="horz" wrap="square" lIns="0" tIns="8467" rIns="0" bIns="0" rtlCol="0" anchor="t">
            <a:spAutoFit/>
          </a:bodyPr>
          <a:lstStyle/>
          <a:p>
            <a:r>
              <a:rPr lang="fr-FR" sz="3300" b="1" spc="-287">
                <a:solidFill>
                  <a:srgbClr val="1F497D"/>
                </a:solidFill>
                <a:latin typeface="Verdana"/>
              </a:rPr>
              <a:t>L'appel à manifestation d'intérêt régional</a:t>
            </a:r>
            <a:endParaRPr lang="fr-F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pPr marL="8255">
              <a:spcBef>
                <a:spcPts val="67"/>
              </a:spcBef>
            </a:pPr>
            <a:endParaRPr lang="fr-FR" sz="3250">
              <a:latin typeface="Verdana"/>
              <a:ea typeface="Verdana"/>
              <a:cs typeface="Verdana"/>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75435" y="1326266"/>
            <a:ext cx="10394641" cy="369332"/>
          </a:xfrm>
          <a:prstGeom prst="rect">
            <a:avLst/>
          </a:prstGeom>
          <a:noFill/>
        </p:spPr>
        <p:txBody>
          <a:bodyPr wrap="square" lIns="91440" tIns="45720" rIns="91440" bIns="45720" anchor="t">
            <a:spAutoFit/>
          </a:bodyPr>
          <a:lstStyle/>
          <a:p>
            <a:endParaRPr lang="fr-FR">
              <a:latin typeface="Verdana"/>
              <a:ea typeface="Verdana"/>
            </a:endParaRPr>
          </a:p>
        </p:txBody>
      </p:sp>
      <p:sp>
        <p:nvSpPr>
          <p:cNvPr id="9" name="object 5">
            <a:extLst>
              <a:ext uri="{FF2B5EF4-FFF2-40B4-BE49-F238E27FC236}">
                <a16:creationId xmlns:a16="http://schemas.microsoft.com/office/drawing/2014/main" id="{F97B63FD-C30C-ACEA-F478-85FC29D2556A}"/>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Autonomie</a:t>
            </a:r>
          </a:p>
        </p:txBody>
      </p:sp>
      <p:sp>
        <p:nvSpPr>
          <p:cNvPr id="5" name="Titre 4">
            <a:extLst>
              <a:ext uri="{FF2B5EF4-FFF2-40B4-BE49-F238E27FC236}">
                <a16:creationId xmlns:a16="http://schemas.microsoft.com/office/drawing/2014/main" id="{F8B81C5D-7375-E195-F6EF-4CD480AC3CC6}"/>
              </a:ext>
            </a:extLst>
          </p:cNvPr>
          <p:cNvSpPr>
            <a:spLocks noGrp="1"/>
          </p:cNvSpPr>
          <p:nvPr>
            <p:ph type="title"/>
          </p:nvPr>
        </p:nvSpPr>
        <p:spPr/>
        <p:txBody>
          <a:bodyPr/>
          <a:lstStyle/>
          <a:p>
            <a:endParaRPr lang="fr-FR"/>
          </a:p>
        </p:txBody>
      </p:sp>
      <p:sp>
        <p:nvSpPr>
          <p:cNvPr id="6" name="Espace réservé du contenu 5">
            <a:extLst>
              <a:ext uri="{FF2B5EF4-FFF2-40B4-BE49-F238E27FC236}">
                <a16:creationId xmlns:a16="http://schemas.microsoft.com/office/drawing/2014/main" id="{7EE5B4E8-1D68-0495-FC4D-5A5C618C1941}"/>
              </a:ext>
            </a:extLst>
          </p:cNvPr>
          <p:cNvSpPr>
            <a:spLocks noGrp="1"/>
          </p:cNvSpPr>
          <p:nvPr>
            <p:ph sz="half" idx="1"/>
          </p:nvPr>
        </p:nvSpPr>
        <p:spPr/>
        <p:txBody>
          <a:bodyPr vert="horz" lIns="91440" tIns="45720" rIns="91440" bIns="45720" rtlCol="0" anchor="t">
            <a:normAutofit/>
          </a:bodyPr>
          <a:lstStyle/>
          <a:p>
            <a:pPr marL="0" indent="0">
              <a:buNone/>
            </a:pPr>
            <a:r>
              <a:rPr lang="fr-FR" sz="1400">
                <a:latin typeface="Verdana"/>
                <a:ea typeface="Verdana"/>
              </a:rPr>
              <a:t>Les points clés :  </a:t>
            </a:r>
            <a:endParaRPr lang="fr-FR">
              <a:cs typeface="Calibri" panose="020F0502020204030204"/>
            </a:endParaRPr>
          </a:p>
          <a:p>
            <a:r>
              <a:rPr lang="fr-FR" sz="1400">
                <a:latin typeface="Verdana"/>
                <a:ea typeface="Verdana"/>
              </a:rPr>
              <a:t>Seuls les projets qui seront mis en œuvre en 2024 seront éligibles </a:t>
            </a:r>
            <a:endParaRPr lang="fr-FR"/>
          </a:p>
          <a:p>
            <a:r>
              <a:rPr lang="fr-FR" sz="1400">
                <a:latin typeface="Verdana"/>
                <a:ea typeface="Verdana"/>
              </a:rPr>
              <a:t>Pas d’enveloppe partagée, le travail de répartition est en cours </a:t>
            </a:r>
            <a:endParaRPr lang="fr-FR"/>
          </a:p>
          <a:p>
            <a:r>
              <a:rPr lang="fr-FR" sz="1400">
                <a:latin typeface="Verdana"/>
                <a:ea typeface="Verdana"/>
              </a:rPr>
              <a:t>Principe de co-financement des départements </a:t>
            </a:r>
            <a:endParaRPr lang="fr-FR"/>
          </a:p>
          <a:p>
            <a:r>
              <a:rPr lang="fr-FR" sz="1400">
                <a:latin typeface="Verdana"/>
                <a:ea typeface="Verdana"/>
              </a:rPr>
              <a:t>Une exigence d’ouverture </a:t>
            </a:r>
            <a:endParaRPr lang="fr-FR"/>
          </a:p>
          <a:p>
            <a:r>
              <a:rPr lang="fr-FR" sz="1400">
                <a:latin typeface="Verdana"/>
                <a:ea typeface="Verdana"/>
              </a:rPr>
              <a:t>Pas vocation à couvrir toutes les solutions qui seront déployées dans le plan </a:t>
            </a:r>
            <a:endParaRPr lang="fr-FR"/>
          </a:p>
          <a:p>
            <a:r>
              <a:rPr lang="fr-FR" sz="1400">
                <a:latin typeface="Verdana"/>
                <a:ea typeface="Verdana"/>
              </a:rPr>
              <a:t>Un dossier / projet pas un dossier commun par OG </a:t>
            </a:r>
            <a:endParaRPr lang="fr-FR"/>
          </a:p>
          <a:p>
            <a:endParaRPr lang="fr-FR">
              <a:cs typeface="Calibri"/>
            </a:endParaRPr>
          </a:p>
        </p:txBody>
      </p:sp>
      <p:sp>
        <p:nvSpPr>
          <p:cNvPr id="10" name="Espace réservé du contenu 9">
            <a:extLst>
              <a:ext uri="{FF2B5EF4-FFF2-40B4-BE49-F238E27FC236}">
                <a16:creationId xmlns:a16="http://schemas.microsoft.com/office/drawing/2014/main" id="{9E42B67F-7BBD-AB2D-2D94-762B75009D19}"/>
              </a:ext>
            </a:extLst>
          </p:cNvPr>
          <p:cNvSpPr>
            <a:spLocks noGrp="1"/>
          </p:cNvSpPr>
          <p:nvPr>
            <p:ph sz="half" idx="2"/>
          </p:nvPr>
        </p:nvSpPr>
        <p:spPr/>
        <p:txBody>
          <a:bodyPr vert="horz" lIns="91440" tIns="45720" rIns="91440" bIns="45720" rtlCol="0" anchor="t">
            <a:normAutofit/>
          </a:bodyPr>
          <a:lstStyle/>
          <a:p>
            <a:pPr marL="0" indent="0">
              <a:buNone/>
            </a:pPr>
            <a:r>
              <a:rPr lang="fr-FR" sz="1400">
                <a:latin typeface="Verdana"/>
                <a:ea typeface="Verdana"/>
              </a:rPr>
              <a:t>Les attentes partagées : </a:t>
            </a:r>
            <a:endParaRPr lang="fr-FR">
              <a:cs typeface="Calibri" panose="020F0502020204030204"/>
            </a:endParaRPr>
          </a:p>
          <a:p>
            <a:r>
              <a:rPr lang="fr-FR" sz="1400">
                <a:latin typeface="Verdana"/>
                <a:ea typeface="Verdana"/>
              </a:rPr>
              <a:t>Populations concernées : enfants et adultes</a:t>
            </a:r>
            <a:endParaRPr lang="fr-FR"/>
          </a:p>
          <a:p>
            <a:r>
              <a:rPr lang="fr-FR" sz="1400">
                <a:latin typeface="Verdana"/>
                <a:ea typeface="Verdana"/>
              </a:rPr>
              <a:t>Soutenir la transformation de l’offre médico-sociale, c’est-à-dire soutenir</a:t>
            </a:r>
            <a:endParaRPr lang="fr-FR"/>
          </a:p>
          <a:p>
            <a:r>
              <a:rPr lang="fr-FR" sz="1400">
                <a:latin typeface="Verdana"/>
                <a:ea typeface="Verdana"/>
              </a:rPr>
              <a:t>La logique de parcours et la complémentarité dans l’offre</a:t>
            </a:r>
            <a:endParaRPr lang="fr-FR"/>
          </a:p>
          <a:p>
            <a:r>
              <a:rPr lang="fr-FR" sz="1400">
                <a:latin typeface="Verdana"/>
                <a:ea typeface="Verdana"/>
              </a:rPr>
              <a:t>Pour répondre à un objectif d’inclusion de manière prioritaire</a:t>
            </a:r>
            <a:endParaRPr lang="fr-FR"/>
          </a:p>
          <a:p>
            <a:r>
              <a:rPr lang="fr-FR" sz="1400">
                <a:latin typeface="Verdana"/>
                <a:ea typeface="Verdana"/>
              </a:rPr>
              <a:t>Mais également pour répondre la prise en compte de la complexité de certaines situations. </a:t>
            </a:r>
            <a:endParaRPr lang="fr-FR"/>
          </a:p>
          <a:p>
            <a:r>
              <a:rPr lang="fr-FR" sz="1400">
                <a:latin typeface="Verdana"/>
                <a:ea typeface="Verdana"/>
              </a:rPr>
              <a:t>Les ESMS enfants devront adopter un fonctionnement en plateformes (décret dispositif à paraitre)</a:t>
            </a:r>
            <a:endParaRPr lang="fr-FR"/>
          </a:p>
          <a:p>
            <a:endParaRPr lang="fr-FR">
              <a:cs typeface="Calibri"/>
            </a:endParaRPr>
          </a:p>
        </p:txBody>
      </p:sp>
    </p:spTree>
    <p:extLst>
      <p:ext uri="{BB962C8B-B14F-4D97-AF65-F5344CB8AC3E}">
        <p14:creationId xmlns:p14="http://schemas.microsoft.com/office/powerpoint/2010/main" val="869669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276417" cy="2322004"/>
          </a:xfrm>
          <a:prstGeom prst="rect">
            <a:avLst/>
          </a:prstGeom>
        </p:spPr>
        <p:txBody>
          <a:bodyPr vert="horz" wrap="square" lIns="0" tIns="8467" rIns="0" bIns="0" rtlCol="0" anchor="t">
            <a:spAutoFit/>
          </a:bodyPr>
          <a:lstStyle/>
          <a:p>
            <a:r>
              <a:rPr lang="fr-FR" sz="3300" b="1" spc="-287">
                <a:solidFill>
                  <a:srgbClr val="1F497D"/>
                </a:solidFill>
                <a:latin typeface="Verdana"/>
              </a:rPr>
              <a:t>Le groupe de travail de l’</a:t>
            </a:r>
            <a:r>
              <a:rPr lang="fr-FR" sz="3300" b="1" spc="-287" err="1">
                <a:solidFill>
                  <a:srgbClr val="1F497D"/>
                </a:solidFill>
                <a:latin typeface="Verdana"/>
              </a:rPr>
              <a:t>Uriopss</a:t>
            </a:r>
            <a:r>
              <a:rPr lang="fr-FR" sz="3300" b="1" spc="-287">
                <a:solidFill>
                  <a:srgbClr val="1F497D"/>
                </a:solidFill>
                <a:latin typeface="Verdana"/>
              </a:rPr>
              <a:t> Ile-de-France </a:t>
            </a:r>
            <a:endParaRPr lang="fr-FR"/>
          </a:p>
          <a:p>
            <a:endParaRPr lang="fr-FR">
              <a:cs typeface="Calibri"/>
            </a:endParaRPr>
          </a:p>
          <a:p>
            <a:endParaRPr lang="fr-FR" sz="3300" b="1" spc="-287">
              <a:solidFill>
                <a:srgbClr val="1F497D"/>
              </a:solidFill>
              <a:latin typeface="Verdana"/>
              <a:ea typeface="Verdana"/>
            </a:endParaRPr>
          </a:p>
          <a:p>
            <a:endParaRPr lang="fr-FR" sz="3300" b="1" spc="-287">
              <a:solidFill>
                <a:srgbClr val="1F497D"/>
              </a:solidFill>
              <a:latin typeface="Verdana"/>
              <a:ea typeface="Verdana"/>
            </a:endParaRPr>
          </a:p>
          <a:p>
            <a:pPr marL="8255">
              <a:spcBef>
                <a:spcPts val="67"/>
              </a:spcBef>
            </a:pPr>
            <a:endParaRPr lang="fr-FR" sz="3250">
              <a:latin typeface="Verdana"/>
              <a:ea typeface="Verdana"/>
              <a:cs typeface="Verdana"/>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8" name="ZoneTexte 7">
            <a:extLst>
              <a:ext uri="{FF2B5EF4-FFF2-40B4-BE49-F238E27FC236}">
                <a16:creationId xmlns:a16="http://schemas.microsoft.com/office/drawing/2014/main" id="{39F9D52C-F1DA-402D-9801-4E683A97933E}"/>
              </a:ext>
            </a:extLst>
          </p:cNvPr>
          <p:cNvSpPr txBox="1"/>
          <p:nvPr/>
        </p:nvSpPr>
        <p:spPr>
          <a:xfrm>
            <a:off x="685873" y="1451526"/>
            <a:ext cx="10394641" cy="4555093"/>
          </a:xfrm>
          <a:prstGeom prst="rect">
            <a:avLst/>
          </a:prstGeom>
          <a:noFill/>
        </p:spPr>
        <p:txBody>
          <a:bodyPr wrap="square" lIns="91440" tIns="45720" rIns="91440" bIns="45720" anchor="t">
            <a:spAutoFit/>
          </a:bodyPr>
          <a:lstStyle/>
          <a:p>
            <a:pPr algn="just"/>
            <a:r>
              <a:rPr lang="fr-FR" sz="1400">
                <a:latin typeface="Verdana"/>
                <a:ea typeface="Verdana"/>
              </a:rPr>
              <a:t>Le GT s’intéresse à la transformation de l’offre et au passage en plateforme des ESMS. Il poursuit un double objectif : </a:t>
            </a:r>
            <a:endParaRPr lang="fr-FR"/>
          </a:p>
          <a:p>
            <a:pPr algn="just"/>
            <a:endParaRPr lang="fr-FR" sz="1400">
              <a:latin typeface="Verdana"/>
              <a:ea typeface="Verdana"/>
            </a:endParaRPr>
          </a:p>
          <a:p>
            <a:pPr algn="just"/>
            <a:r>
              <a:rPr lang="fr-FR" sz="1400" u="sng">
                <a:latin typeface="Verdana"/>
                <a:ea typeface="Verdana"/>
              </a:rPr>
              <a:t>Des retours d’expériences et du partage de bonnes pratiques </a:t>
            </a:r>
            <a:r>
              <a:rPr lang="fr-FR" sz="1400">
                <a:latin typeface="Verdana"/>
                <a:ea typeface="Verdana"/>
              </a:rPr>
              <a:t>: exemple de structuration de deux plateformes dans le département de Seine-et-Marne</a:t>
            </a:r>
            <a:endParaRPr lang="fr-FR">
              <a:cs typeface="Calibri" panose="020F0502020204030204"/>
            </a:endParaRPr>
          </a:p>
          <a:p>
            <a:pPr algn="just"/>
            <a:endParaRPr lang="fr-FR" sz="1400">
              <a:latin typeface="Verdana"/>
              <a:ea typeface="Verdana"/>
            </a:endParaRPr>
          </a:p>
          <a:p>
            <a:pPr algn="just"/>
            <a:r>
              <a:rPr lang="fr-FR" sz="1400" u="sng">
                <a:latin typeface="Verdana"/>
                <a:ea typeface="Verdana"/>
              </a:rPr>
              <a:t>Des alertes, des points de vigilance </a:t>
            </a:r>
            <a:r>
              <a:rPr lang="fr-FR" sz="1400">
                <a:latin typeface="Verdana"/>
                <a:ea typeface="Verdana"/>
              </a:rPr>
              <a:t>pour alimenter les travaux régionaux et nationaux sur la transformation de l’offre</a:t>
            </a:r>
            <a:r>
              <a:rPr lang="fr-FR" sz="600">
                <a:latin typeface="Verdana"/>
                <a:ea typeface="Verdana"/>
              </a:rPr>
              <a:t>: </a:t>
            </a:r>
            <a:endParaRPr lang="fr-FR">
              <a:latin typeface="Calibri" panose="020F0502020204030204"/>
              <a:ea typeface="Verdana"/>
              <a:cs typeface="Calibri" panose="020F0502020204030204"/>
            </a:endParaRPr>
          </a:p>
          <a:p>
            <a:pPr algn="just"/>
            <a:endParaRPr lang="fr-FR" sz="600">
              <a:latin typeface="Verdana"/>
              <a:ea typeface="Verdana"/>
            </a:endParaRPr>
          </a:p>
          <a:p>
            <a:pPr marL="285750" indent="-285750" algn="just">
              <a:buFont typeface="Arial"/>
              <a:buChar char="•"/>
            </a:pPr>
            <a:r>
              <a:rPr lang="fr-FR" sz="1400">
                <a:latin typeface="Verdana"/>
                <a:ea typeface="Verdana"/>
              </a:rPr>
              <a:t>Vigilance sur la qualité et l’intensité de l’accompagnement lors du passage en plateforme </a:t>
            </a:r>
            <a:endParaRPr lang="fr-FR">
              <a:cs typeface="Calibri" panose="020F0502020204030204"/>
            </a:endParaRPr>
          </a:p>
          <a:p>
            <a:pPr marL="285750" indent="-285750" algn="just">
              <a:buFont typeface="Arial"/>
              <a:buChar char="•"/>
            </a:pPr>
            <a:r>
              <a:rPr lang="fr-FR" sz="1400">
                <a:latin typeface="Verdana"/>
                <a:ea typeface="Verdana"/>
              </a:rPr>
              <a:t>Exigence d’inconditionnalité de l’accompagnement : attention portée aux personnes accompagnées, à leurs besoins ainsi qu’aux attentes des familles </a:t>
            </a:r>
            <a:endParaRPr lang="fr-FR">
              <a:cs typeface="Calibri" panose="020F0502020204030204"/>
            </a:endParaRPr>
          </a:p>
          <a:p>
            <a:pPr marL="285750" indent="-285750" algn="just">
              <a:buFont typeface="Arial"/>
              <a:buChar char="•"/>
            </a:pPr>
            <a:r>
              <a:rPr lang="fr-FR" sz="1400">
                <a:latin typeface="Verdana"/>
                <a:ea typeface="Verdana"/>
              </a:rPr>
              <a:t>Distinction « place » vs « solution » </a:t>
            </a:r>
            <a:endParaRPr lang="fr-FR">
              <a:cs typeface="Calibri" panose="020F0502020204030204"/>
            </a:endParaRPr>
          </a:p>
          <a:p>
            <a:pPr marL="285750" indent="-285750" algn="just">
              <a:buFont typeface="Arial"/>
              <a:buChar char="•"/>
            </a:pPr>
            <a:r>
              <a:rPr lang="fr-FR" sz="1400">
                <a:latin typeface="Verdana"/>
                <a:ea typeface="Verdana"/>
              </a:rPr>
              <a:t>Augmentation avérée de certains postes de dépenses (transports)</a:t>
            </a:r>
            <a:endParaRPr lang="fr-FR">
              <a:cs typeface="Calibri" panose="020F0502020204030204"/>
            </a:endParaRPr>
          </a:p>
          <a:p>
            <a:pPr marL="285750" indent="-285750" algn="just">
              <a:buFont typeface="Arial"/>
              <a:buChar char="•"/>
            </a:pPr>
            <a:r>
              <a:rPr lang="fr-FR" sz="1400">
                <a:latin typeface="Verdana"/>
                <a:ea typeface="Verdana"/>
              </a:rPr>
              <a:t>Importance de l’autodétermination des professionnels ou management apprenant pour favoriser l'autodétermination des personnes concernées</a:t>
            </a:r>
            <a:endParaRPr lang="fr-FR">
              <a:cs typeface="Calibri" panose="020F0502020204030204"/>
            </a:endParaRPr>
          </a:p>
          <a:p>
            <a:pPr marL="285750" indent="-285750" algn="just">
              <a:buFont typeface="Arial"/>
              <a:buChar char="•"/>
            </a:pPr>
            <a:r>
              <a:rPr lang="fr-FR" sz="1400">
                <a:latin typeface="Verdana"/>
                <a:ea typeface="Verdana"/>
              </a:rPr>
              <a:t>Nécessité d’objectiver les besoins sur les territoires </a:t>
            </a:r>
            <a:endParaRPr lang="fr-FR">
              <a:cs typeface="Calibri" panose="020F0502020204030204"/>
            </a:endParaRPr>
          </a:p>
          <a:p>
            <a:pPr marL="285750" indent="-285750" algn="just">
              <a:buFont typeface="Arial"/>
              <a:buChar char="•"/>
            </a:pPr>
            <a:endParaRPr lang="fr-FR" sz="1400">
              <a:cs typeface="Calibri"/>
            </a:endParaRPr>
          </a:p>
          <a:p>
            <a:pPr algn="just"/>
            <a:r>
              <a:rPr lang="fr-FR" sz="1400" b="1">
                <a:latin typeface="Verdana"/>
                <a:ea typeface="Verdana"/>
              </a:rPr>
              <a:t>Un temps d’échanges programmé avec l’ARS mercredi 6 décembre 2023</a:t>
            </a:r>
            <a:endParaRPr lang="fr-FR">
              <a:cs typeface="Calibri" panose="020F0502020204030204"/>
            </a:endParaRPr>
          </a:p>
          <a:p>
            <a:pPr algn="just"/>
            <a:r>
              <a:rPr lang="fr-FR" sz="1400">
                <a:latin typeface="Verdana"/>
                <a:ea typeface="Verdana"/>
              </a:rPr>
              <a:t>Pour s’inscrire : c’est </a:t>
            </a:r>
            <a:r>
              <a:rPr lang="fr-FR" sz="1400">
                <a:latin typeface="Verdana"/>
                <a:ea typeface="Verdana"/>
                <a:hlinkClick r:id="rId4"/>
              </a:rPr>
              <a:t>ici</a:t>
            </a:r>
            <a:r>
              <a:rPr lang="fr-FR" sz="1400">
                <a:latin typeface="Verdana"/>
                <a:ea typeface="Verdana"/>
              </a:rPr>
              <a:t> </a:t>
            </a:r>
            <a:endParaRPr lang="fr-FR"/>
          </a:p>
          <a:p>
            <a:endParaRPr lang="fr-FR">
              <a:latin typeface="Verdana"/>
              <a:ea typeface="Verdana"/>
            </a:endParaRPr>
          </a:p>
        </p:txBody>
      </p:sp>
      <p:sp>
        <p:nvSpPr>
          <p:cNvPr id="9" name="object 5">
            <a:extLst>
              <a:ext uri="{FF2B5EF4-FFF2-40B4-BE49-F238E27FC236}">
                <a16:creationId xmlns:a16="http://schemas.microsoft.com/office/drawing/2014/main" id="{F97B63FD-C30C-ACEA-F478-85FC29D2556A}"/>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Autonomie</a:t>
            </a:r>
          </a:p>
        </p:txBody>
      </p:sp>
    </p:spTree>
    <p:extLst>
      <p:ext uri="{BB962C8B-B14F-4D97-AF65-F5344CB8AC3E}">
        <p14:creationId xmlns:p14="http://schemas.microsoft.com/office/powerpoint/2010/main" val="3022022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
        <p:nvSpPr>
          <p:cNvPr id="3" name="object 3"/>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F497D">
              <a:alpha val="71759"/>
            </a:srgbClr>
          </a:solidFill>
        </p:spPr>
        <p:txBody>
          <a:bodyPr wrap="square" lIns="0" tIns="0" rIns="0" bIns="0" rtlCol="0"/>
          <a:lstStyle/>
          <a:p>
            <a:endParaRPr sz="1200"/>
          </a:p>
        </p:txBody>
      </p:sp>
      <p:sp>
        <p:nvSpPr>
          <p:cNvPr id="4" name="object 4"/>
          <p:cNvSpPr/>
          <p:nvPr/>
        </p:nvSpPr>
        <p:spPr>
          <a:xfrm>
            <a:off x="595392" y="685800"/>
            <a:ext cx="2056553" cy="215900"/>
          </a:xfrm>
          <a:custGeom>
            <a:avLst/>
            <a:gdLst/>
            <a:ahLst/>
            <a:cxnLst/>
            <a:rect l="l" t="t" r="r" b="b"/>
            <a:pathLst>
              <a:path w="3084829" h="323850">
                <a:moveTo>
                  <a:pt x="3084776" y="323849"/>
                </a:moveTo>
                <a:lnTo>
                  <a:pt x="0" y="323849"/>
                </a:lnTo>
                <a:lnTo>
                  <a:pt x="0" y="0"/>
                </a:lnTo>
                <a:lnTo>
                  <a:pt x="3084776" y="0"/>
                </a:lnTo>
                <a:lnTo>
                  <a:pt x="3084776" y="323849"/>
                </a:lnTo>
                <a:close/>
              </a:path>
            </a:pathLst>
          </a:custGeom>
          <a:solidFill>
            <a:srgbClr val="FFBF00"/>
          </a:solidFill>
        </p:spPr>
        <p:txBody>
          <a:bodyPr wrap="square" lIns="0" tIns="0" rIns="0" bIns="0" rtlCol="0"/>
          <a:lstStyle/>
          <a:p>
            <a:endParaRPr sz="1200"/>
          </a:p>
        </p:txBody>
      </p:sp>
      <p:pic>
        <p:nvPicPr>
          <p:cNvPr id="5" name="object 5"/>
          <p:cNvPicPr/>
          <p:nvPr/>
        </p:nvPicPr>
        <p:blipFill>
          <a:blip r:embed="rId3" cstate="print"/>
          <a:stretch>
            <a:fillRect/>
          </a:stretch>
        </p:blipFill>
        <p:spPr>
          <a:xfrm>
            <a:off x="10029059" y="4424787"/>
            <a:ext cx="1809749" cy="2044699"/>
          </a:xfrm>
          <a:prstGeom prst="rect">
            <a:avLst/>
          </a:prstGeom>
        </p:spPr>
      </p:pic>
      <p:sp>
        <p:nvSpPr>
          <p:cNvPr id="6" name="object 6"/>
          <p:cNvSpPr txBox="1"/>
          <p:nvPr/>
        </p:nvSpPr>
        <p:spPr>
          <a:xfrm>
            <a:off x="677333" y="1478879"/>
            <a:ext cx="11161475" cy="1691190"/>
          </a:xfrm>
          <a:prstGeom prst="rect">
            <a:avLst/>
          </a:prstGeom>
        </p:spPr>
        <p:txBody>
          <a:bodyPr vert="horz" wrap="square" lIns="0" tIns="8467" rIns="0" bIns="0" rtlCol="0">
            <a:spAutoFit/>
          </a:bodyPr>
          <a:lstStyle/>
          <a:p>
            <a:pPr marL="8467">
              <a:spcBef>
                <a:spcPts val="67"/>
              </a:spcBef>
            </a:pPr>
            <a:r>
              <a:rPr lang="fr-FR" sz="5467" b="1" spc="-127">
                <a:solidFill>
                  <a:srgbClr val="FFFFFF"/>
                </a:solidFill>
                <a:latin typeface="Tahoma"/>
                <a:cs typeface="Tahoma"/>
              </a:rPr>
              <a:t>Précarité et lutte contre les exclusions </a:t>
            </a:r>
            <a:endParaRPr sz="5467" b="1" spc="-127">
              <a:solidFill>
                <a:srgbClr val="FFFFFF"/>
              </a:solidFill>
              <a:latin typeface="Tahoma"/>
              <a:cs typeface="Tahoma"/>
            </a:endParaRPr>
          </a:p>
        </p:txBody>
      </p:sp>
      <p:sp>
        <p:nvSpPr>
          <p:cNvPr id="7" name="object 7"/>
          <p:cNvSpPr txBox="1"/>
          <p:nvPr/>
        </p:nvSpPr>
        <p:spPr>
          <a:xfrm>
            <a:off x="677333" y="3235111"/>
            <a:ext cx="6028267" cy="439437"/>
          </a:xfrm>
          <a:prstGeom prst="rect">
            <a:avLst/>
          </a:prstGeom>
        </p:spPr>
        <p:txBody>
          <a:bodyPr vert="horz" wrap="square" lIns="0" tIns="8467" rIns="0" bIns="0" rtlCol="0">
            <a:spAutoFit/>
          </a:bodyPr>
          <a:lstStyle/>
          <a:p>
            <a:pPr marL="8467">
              <a:spcBef>
                <a:spcPts val="67"/>
              </a:spcBef>
            </a:pPr>
            <a:r>
              <a:rPr lang="fr-FR" sz="2800" b="1" spc="-87">
                <a:solidFill>
                  <a:srgbClr val="FFFFFF"/>
                </a:solidFill>
                <a:latin typeface="Arial"/>
                <a:cs typeface="Arial"/>
              </a:rPr>
              <a:t>Actualités du secteur</a:t>
            </a:r>
            <a:endParaRPr sz="2800">
              <a:latin typeface="Arial"/>
              <a:cs typeface="Arial"/>
            </a:endParaRPr>
          </a:p>
        </p:txBody>
      </p:sp>
      <p:sp>
        <p:nvSpPr>
          <p:cNvPr id="8" name="object 7">
            <a:extLst>
              <a:ext uri="{FF2B5EF4-FFF2-40B4-BE49-F238E27FC236}">
                <a16:creationId xmlns:a16="http://schemas.microsoft.com/office/drawing/2014/main" id="{4ECB7746-C81F-48AF-A638-7DB9D8F16C7C}"/>
              </a:ext>
            </a:extLst>
          </p:cNvPr>
          <p:cNvSpPr txBox="1"/>
          <p:nvPr/>
        </p:nvSpPr>
        <p:spPr>
          <a:xfrm>
            <a:off x="677333" y="5389768"/>
            <a:ext cx="3589867" cy="439437"/>
          </a:xfrm>
          <a:prstGeom prst="rect">
            <a:avLst/>
          </a:prstGeom>
        </p:spPr>
        <p:txBody>
          <a:bodyPr vert="horz" wrap="square" lIns="0" tIns="8467" rIns="0" bIns="0" rtlCol="0">
            <a:spAutoFit/>
          </a:bodyPr>
          <a:lstStyle/>
          <a:p>
            <a:pPr marL="8467">
              <a:spcBef>
                <a:spcPts val="67"/>
              </a:spcBef>
            </a:pPr>
            <a:r>
              <a:rPr lang="fr-FR" sz="2800" b="1" i="1" spc="-87">
                <a:solidFill>
                  <a:srgbClr val="FFFFFF"/>
                </a:solidFill>
                <a:latin typeface="Arial"/>
                <a:cs typeface="Arial"/>
              </a:rPr>
              <a:t>Novembre 2023</a:t>
            </a:r>
            <a:endParaRPr sz="2800" i="1">
              <a:latin typeface="Arial"/>
              <a:cs typeface="Arial"/>
            </a:endParaRPr>
          </a:p>
        </p:txBody>
      </p:sp>
    </p:spTree>
    <p:extLst>
      <p:ext uri="{BB962C8B-B14F-4D97-AF65-F5344CB8AC3E}">
        <p14:creationId xmlns:p14="http://schemas.microsoft.com/office/powerpoint/2010/main" val="1391783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BDA05-4417-0D36-4EAC-651FF6D82718}"/>
              </a:ext>
            </a:extLst>
          </p:cNvPr>
          <p:cNvSpPr>
            <a:spLocks noGrp="1"/>
          </p:cNvSpPr>
          <p:nvPr>
            <p:ph type="ctrTitle"/>
          </p:nvPr>
        </p:nvSpPr>
        <p:spPr>
          <a:xfrm>
            <a:off x="353484" y="857314"/>
            <a:ext cx="10837333" cy="609398"/>
          </a:xfrm>
        </p:spPr>
        <p:txBody>
          <a:bodyPr/>
          <a:lstStyle/>
          <a:p>
            <a:r>
              <a:rPr lang="fr-FR" sz="3250" b="1" spc="-287">
                <a:solidFill>
                  <a:srgbClr val="1F497D"/>
                </a:solidFill>
                <a:latin typeface="Verdana"/>
                <a:ea typeface="+mn-ea"/>
              </a:rPr>
              <a:t>Le Pacte des Solidarités</a:t>
            </a:r>
            <a:r>
              <a:rPr lang="fr-FR">
                <a:cs typeface="Calibri Light"/>
              </a:rPr>
              <a:t> </a:t>
            </a:r>
            <a:r>
              <a:rPr lang="fr-FR" sz="3250" b="1" spc="-287">
                <a:solidFill>
                  <a:srgbClr val="1F497D"/>
                </a:solidFill>
                <a:latin typeface="Verdana"/>
                <a:ea typeface="+mn-ea"/>
              </a:rPr>
              <a:t>2023-2027</a:t>
            </a:r>
          </a:p>
        </p:txBody>
      </p:sp>
      <p:sp>
        <p:nvSpPr>
          <p:cNvPr id="3" name="Sous-titre 2">
            <a:extLst>
              <a:ext uri="{FF2B5EF4-FFF2-40B4-BE49-F238E27FC236}">
                <a16:creationId xmlns:a16="http://schemas.microsoft.com/office/drawing/2014/main" id="{235306B0-80FD-8E88-7AB2-1400EE612621}"/>
              </a:ext>
            </a:extLst>
          </p:cNvPr>
          <p:cNvSpPr>
            <a:spLocks noGrp="1"/>
          </p:cNvSpPr>
          <p:nvPr>
            <p:ph type="subTitle" idx="4"/>
          </p:nvPr>
        </p:nvSpPr>
        <p:spPr>
          <a:xfrm>
            <a:off x="352425" y="1716405"/>
            <a:ext cx="8534400" cy="235449"/>
          </a:xfrm>
        </p:spPr>
        <p:txBody>
          <a:bodyPr vert="horz" wrap="square" lIns="0" tIns="0" rIns="0" bIns="0" rtlCol="0" anchor="t">
            <a:spAutoFit/>
          </a:bodyPr>
          <a:lstStyle/>
          <a:p>
            <a:pPr marL="0" indent="0">
              <a:buNone/>
            </a:pPr>
            <a:r>
              <a:rPr lang="fr-FR" sz="1700" b="1">
                <a:latin typeface="Verdana"/>
                <a:ea typeface="Verdana"/>
              </a:rPr>
              <a:t>C'est quoi ? Pour quelles ambitions ? </a:t>
            </a:r>
            <a:endParaRPr lang="fr-FR" sz="1700" b="1">
              <a:latin typeface="Verdana" panose="020B0604030504040204" pitchFamily="34" charset="0"/>
              <a:ea typeface="Verdana" panose="020B0604030504040204" pitchFamily="34" charset="0"/>
            </a:endParaRPr>
          </a:p>
        </p:txBody>
      </p:sp>
      <p:pic>
        <p:nvPicPr>
          <p:cNvPr id="7" name="object 7">
            <a:extLst>
              <a:ext uri="{FF2B5EF4-FFF2-40B4-BE49-F238E27FC236}">
                <a16:creationId xmlns:a16="http://schemas.microsoft.com/office/drawing/2014/main" id="{89B59DA3-A689-2F46-64CB-AB87006037B0}"/>
              </a:ext>
            </a:extLst>
          </p:cNvPr>
          <p:cNvPicPr/>
          <p:nvPr/>
        </p:nvPicPr>
        <p:blipFill>
          <a:blip r:embed="rId2" cstate="print"/>
          <a:stretch>
            <a:fillRect/>
          </a:stretch>
        </p:blipFill>
        <p:spPr>
          <a:xfrm>
            <a:off x="10883964" y="376965"/>
            <a:ext cx="1009649" cy="1142999"/>
          </a:xfrm>
          <a:prstGeom prst="rect">
            <a:avLst/>
          </a:prstGeom>
        </p:spPr>
      </p:pic>
      <p:sp>
        <p:nvSpPr>
          <p:cNvPr id="9" name="object 2">
            <a:extLst>
              <a:ext uri="{FF2B5EF4-FFF2-40B4-BE49-F238E27FC236}">
                <a16:creationId xmlns:a16="http://schemas.microsoft.com/office/drawing/2014/main" id="{CF682DDD-B118-9FD6-D2AB-09FC44B8711D}"/>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11" name="object 5">
            <a:extLst>
              <a:ext uri="{FF2B5EF4-FFF2-40B4-BE49-F238E27FC236}">
                <a16:creationId xmlns:a16="http://schemas.microsoft.com/office/drawing/2014/main" id="{2AAF6B8B-9C5B-40E1-05BF-F9A4F4DDAA1F}"/>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Lutte Contre les Exclusions – Pacte des Solidarités</a:t>
            </a:r>
          </a:p>
        </p:txBody>
      </p:sp>
      <p:sp>
        <p:nvSpPr>
          <p:cNvPr id="5" name="Rectangle 4">
            <a:extLst>
              <a:ext uri="{FF2B5EF4-FFF2-40B4-BE49-F238E27FC236}">
                <a16:creationId xmlns:a16="http://schemas.microsoft.com/office/drawing/2014/main" id="{86C90CF4-D237-4A19-8943-7C9239CF90A9}"/>
              </a:ext>
            </a:extLst>
          </p:cNvPr>
          <p:cNvSpPr/>
          <p:nvPr/>
        </p:nvSpPr>
        <p:spPr>
          <a:xfrm>
            <a:off x="645318" y="2262187"/>
            <a:ext cx="3333750" cy="3952875"/>
          </a:xfrm>
          <a:prstGeom prst="rect">
            <a:avLst/>
          </a:prstGeom>
          <a:solidFill>
            <a:srgbClr val="1F497D"/>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FR"/>
          </a:p>
          <a:p>
            <a:pPr algn="ctr"/>
            <a:r>
              <a:rPr lang="fr-FR" sz="2000" b="1">
                <a:cs typeface="Calibri"/>
              </a:rPr>
              <a:t>Poursuite des politiques de lutte contre la pauvreté</a:t>
            </a:r>
          </a:p>
          <a:p>
            <a:endParaRPr lang="fr-FR"/>
          </a:p>
          <a:p>
            <a:pPr marL="285750" indent="-285750">
              <a:buFont typeface="Wingdings"/>
              <a:buChar char="ü"/>
            </a:pPr>
            <a:r>
              <a:rPr lang="fr-FR"/>
              <a:t>Stratégie de lutte contre la pauvreté 2018-2022</a:t>
            </a:r>
            <a:endParaRPr lang="fr-FR">
              <a:cs typeface="Calibri"/>
            </a:endParaRPr>
          </a:p>
          <a:p>
            <a:pPr marL="285750" indent="-285750">
              <a:buFont typeface="Wingdings"/>
              <a:buChar char="ü"/>
            </a:pPr>
            <a:r>
              <a:rPr lang="fr-FR">
                <a:cs typeface="Calibri"/>
              </a:rPr>
              <a:t>Analyse des forces et des faiblesses de notre modèle social</a:t>
            </a:r>
          </a:p>
          <a:p>
            <a:pPr marL="285750" indent="-285750">
              <a:buFont typeface="Wingdings"/>
              <a:buChar char="ü"/>
            </a:pPr>
            <a:r>
              <a:rPr lang="fr-FR">
                <a:cs typeface="Calibri"/>
              </a:rPr>
              <a:t>Contexte marqué par l’inflation et la priorité transversale à la planification écologique</a:t>
            </a:r>
          </a:p>
        </p:txBody>
      </p:sp>
      <p:sp>
        <p:nvSpPr>
          <p:cNvPr id="6" name="Flèche : droite 5">
            <a:extLst>
              <a:ext uri="{FF2B5EF4-FFF2-40B4-BE49-F238E27FC236}">
                <a16:creationId xmlns:a16="http://schemas.microsoft.com/office/drawing/2014/main" id="{9F664E65-F787-3598-30A2-449768EC841C}"/>
              </a:ext>
            </a:extLst>
          </p:cNvPr>
          <p:cNvSpPr/>
          <p:nvPr/>
        </p:nvSpPr>
        <p:spPr>
          <a:xfrm>
            <a:off x="4398168" y="3319462"/>
            <a:ext cx="3190875" cy="1695450"/>
          </a:xfrm>
          <a:prstGeom prst="rightArrow">
            <a:avLst/>
          </a:prstGeom>
          <a:solidFill>
            <a:srgbClr val="FFB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344FD83-01F8-F8D9-7E05-1CC35D399447}"/>
              </a:ext>
            </a:extLst>
          </p:cNvPr>
          <p:cNvSpPr/>
          <p:nvPr/>
        </p:nvSpPr>
        <p:spPr>
          <a:xfrm>
            <a:off x="7817642" y="2262187"/>
            <a:ext cx="3333750" cy="3952875"/>
          </a:xfrm>
          <a:prstGeom prst="rect">
            <a:avLst/>
          </a:prstGeom>
          <a:solidFill>
            <a:srgbClr val="1F497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fr-FR">
              <a:cs typeface="Calibri"/>
            </a:endParaRPr>
          </a:p>
          <a:p>
            <a:pPr algn="ctr"/>
            <a:r>
              <a:rPr lang="fr-FR" sz="2000" b="1">
                <a:cs typeface="Calibri"/>
              </a:rPr>
              <a:t>Une politique transversale</a:t>
            </a:r>
          </a:p>
          <a:p>
            <a:pPr algn="ctr"/>
            <a:endParaRPr lang="fr-FR">
              <a:cs typeface="Calibri"/>
            </a:endParaRPr>
          </a:p>
          <a:p>
            <a:pPr marL="285750" indent="-285750">
              <a:buFont typeface="Wingdings"/>
              <a:buChar char="ü"/>
            </a:pPr>
            <a:r>
              <a:rPr lang="fr-FR">
                <a:cs typeface="Calibri"/>
              </a:rPr>
              <a:t>Retour à l’emploi ou "d'investissement social" pour tous</a:t>
            </a:r>
          </a:p>
          <a:p>
            <a:pPr marL="285750" indent="-285750">
              <a:buFont typeface="Wingdings"/>
              <a:buChar char="ü"/>
            </a:pPr>
            <a:r>
              <a:rPr lang="fr-FR">
                <a:cs typeface="Calibri"/>
              </a:rPr>
              <a:t>Liens avec les grands chantiers sociaux du quinquennat (France travail, logement d'abord II...)</a:t>
            </a:r>
            <a:endParaRPr lang="fr-FR"/>
          </a:p>
          <a:p>
            <a:pPr marL="285750" indent="-285750">
              <a:buFont typeface="Wingdings"/>
              <a:buChar char="ü"/>
            </a:pPr>
            <a:r>
              <a:rPr lang="fr-FR">
                <a:ea typeface="+mn-lt"/>
                <a:cs typeface="+mn-lt"/>
              </a:rPr>
              <a:t>Toucher l’ensemble des publics en situation de pauvreté </a:t>
            </a:r>
            <a:endParaRPr lang="fr-FR">
              <a:cs typeface="Calibri" panose="020F0502020204030204"/>
            </a:endParaRPr>
          </a:p>
        </p:txBody>
      </p:sp>
    </p:spTree>
    <p:extLst>
      <p:ext uri="{BB962C8B-B14F-4D97-AF65-F5344CB8AC3E}">
        <p14:creationId xmlns:p14="http://schemas.microsoft.com/office/powerpoint/2010/main" val="1658654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BDA05-4417-0D36-4EAC-651FF6D82718}"/>
              </a:ext>
            </a:extLst>
          </p:cNvPr>
          <p:cNvSpPr>
            <a:spLocks noGrp="1"/>
          </p:cNvSpPr>
          <p:nvPr>
            <p:ph type="ctrTitle"/>
          </p:nvPr>
        </p:nvSpPr>
        <p:spPr>
          <a:xfrm>
            <a:off x="239184" y="581089"/>
            <a:ext cx="10837333" cy="609398"/>
          </a:xfrm>
        </p:spPr>
        <p:txBody>
          <a:bodyPr/>
          <a:lstStyle/>
          <a:p>
            <a:r>
              <a:rPr lang="fr-FR" sz="3250" b="1" spc="-287">
                <a:solidFill>
                  <a:srgbClr val="1F497D"/>
                </a:solidFill>
                <a:latin typeface="Verdana"/>
                <a:ea typeface="+mn-ea"/>
              </a:rPr>
              <a:t>Le Pacte des Solidarités</a:t>
            </a:r>
            <a:r>
              <a:rPr lang="fr-FR">
                <a:cs typeface="Calibri Light"/>
              </a:rPr>
              <a:t> </a:t>
            </a:r>
            <a:r>
              <a:rPr lang="fr-FR" sz="3300" b="1">
                <a:solidFill>
                  <a:srgbClr val="1F497D"/>
                </a:solidFill>
                <a:latin typeface="Verdana"/>
                <a:ea typeface="Verdana"/>
                <a:cs typeface="Calibri Light"/>
              </a:rPr>
              <a:t>2023-2027</a:t>
            </a:r>
            <a:endParaRPr lang="fr-FR"/>
          </a:p>
        </p:txBody>
      </p:sp>
      <p:sp>
        <p:nvSpPr>
          <p:cNvPr id="3" name="Sous-titre 2">
            <a:extLst>
              <a:ext uri="{FF2B5EF4-FFF2-40B4-BE49-F238E27FC236}">
                <a16:creationId xmlns:a16="http://schemas.microsoft.com/office/drawing/2014/main" id="{235306B0-80FD-8E88-7AB2-1400EE612621}"/>
              </a:ext>
            </a:extLst>
          </p:cNvPr>
          <p:cNvSpPr>
            <a:spLocks noGrp="1"/>
          </p:cNvSpPr>
          <p:nvPr>
            <p:ph type="subTitle" idx="4"/>
          </p:nvPr>
        </p:nvSpPr>
        <p:spPr>
          <a:xfrm>
            <a:off x="238001" y="1194509"/>
            <a:ext cx="8534400" cy="235449"/>
          </a:xfrm>
        </p:spPr>
        <p:txBody>
          <a:bodyPr vert="horz" wrap="square" lIns="0" tIns="0" rIns="0" bIns="0" rtlCol="0" anchor="t">
            <a:spAutoFit/>
          </a:bodyPr>
          <a:lstStyle/>
          <a:p>
            <a:pPr marL="0" indent="0">
              <a:buNone/>
            </a:pPr>
            <a:r>
              <a:rPr lang="fr-FR" sz="1700" b="1">
                <a:latin typeface="Verdana"/>
                <a:ea typeface="Verdana"/>
              </a:rPr>
              <a:t>Un Pacte en 4 axes </a:t>
            </a:r>
            <a:endParaRPr lang="fr-FR"/>
          </a:p>
        </p:txBody>
      </p:sp>
      <p:pic>
        <p:nvPicPr>
          <p:cNvPr id="7" name="object 7">
            <a:extLst>
              <a:ext uri="{FF2B5EF4-FFF2-40B4-BE49-F238E27FC236}">
                <a16:creationId xmlns:a16="http://schemas.microsoft.com/office/drawing/2014/main" id="{89B59DA3-A689-2F46-64CB-AB87006037B0}"/>
              </a:ext>
            </a:extLst>
          </p:cNvPr>
          <p:cNvPicPr/>
          <p:nvPr/>
        </p:nvPicPr>
        <p:blipFill>
          <a:blip r:embed="rId2" cstate="print"/>
          <a:stretch>
            <a:fillRect/>
          </a:stretch>
        </p:blipFill>
        <p:spPr>
          <a:xfrm>
            <a:off x="10883964" y="376965"/>
            <a:ext cx="1009649" cy="1142999"/>
          </a:xfrm>
          <a:prstGeom prst="rect">
            <a:avLst/>
          </a:prstGeom>
        </p:spPr>
      </p:pic>
      <p:sp>
        <p:nvSpPr>
          <p:cNvPr id="9" name="object 2">
            <a:extLst>
              <a:ext uri="{FF2B5EF4-FFF2-40B4-BE49-F238E27FC236}">
                <a16:creationId xmlns:a16="http://schemas.microsoft.com/office/drawing/2014/main" id="{CF682DDD-B118-9FD6-D2AB-09FC44B8711D}"/>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11" name="object 5">
            <a:extLst>
              <a:ext uri="{FF2B5EF4-FFF2-40B4-BE49-F238E27FC236}">
                <a16:creationId xmlns:a16="http://schemas.microsoft.com/office/drawing/2014/main" id="{2AAF6B8B-9C5B-40E1-05BF-F9A4F4DDAA1F}"/>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Lutte Contre les Exclusions – Pacte des Solidarités</a:t>
            </a:r>
          </a:p>
        </p:txBody>
      </p:sp>
      <p:cxnSp>
        <p:nvCxnSpPr>
          <p:cNvPr id="8" name="Connecteur droit 7">
            <a:extLst>
              <a:ext uri="{FF2B5EF4-FFF2-40B4-BE49-F238E27FC236}">
                <a16:creationId xmlns:a16="http://schemas.microsoft.com/office/drawing/2014/main" id="{F931AEA5-CBF6-E94C-F3D6-A958205E3CF3}"/>
              </a:ext>
            </a:extLst>
          </p:cNvPr>
          <p:cNvCxnSpPr>
            <a:cxnSpLocks/>
          </p:cNvCxnSpPr>
          <p:nvPr/>
        </p:nvCxnSpPr>
        <p:spPr>
          <a:xfrm>
            <a:off x="582295" y="3935730"/>
            <a:ext cx="111112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F9510531-CFDE-E7DA-42CF-7B0A50807ECE}"/>
              </a:ext>
            </a:extLst>
          </p:cNvPr>
          <p:cNvCxnSpPr/>
          <p:nvPr/>
        </p:nvCxnSpPr>
        <p:spPr>
          <a:xfrm>
            <a:off x="6096000" y="1259840"/>
            <a:ext cx="0" cy="543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31BF219F-0B38-C38E-CD98-714E56FB46F7}"/>
              </a:ext>
            </a:extLst>
          </p:cNvPr>
          <p:cNvSpPr txBox="1"/>
          <p:nvPr/>
        </p:nvSpPr>
        <p:spPr>
          <a:xfrm>
            <a:off x="311943" y="1519237"/>
            <a:ext cx="5667375"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chemeClr val="accent1">
                    <a:lumMod val="50000"/>
                  </a:schemeClr>
                </a:solidFill>
                <a:cs typeface="Calibri"/>
              </a:rPr>
              <a:t>Axe 1 - Prévenir la pauvreté et lutter contre les inégalités dès l’enfance</a:t>
            </a:r>
          </a:p>
          <a:p>
            <a:pPr marL="285750" indent="-285750">
              <a:buFont typeface="Wingdings"/>
              <a:buChar char="Ø"/>
            </a:pPr>
            <a:r>
              <a:rPr lang="fr-FR" sz="1600">
                <a:cs typeface="Calibri"/>
              </a:rPr>
              <a:t>Réduire la pauvreté dès la petite enfance</a:t>
            </a:r>
            <a:r>
              <a:rPr lang="fr-FR">
                <a:cs typeface="Calibri"/>
              </a:rPr>
              <a:t> : </a:t>
            </a:r>
            <a:r>
              <a:rPr lang="fr-FR" sz="1400" i="1">
                <a:cs typeface="Calibri"/>
              </a:rPr>
              <a:t>rapprochement reste à charge accueil collectif et individuel...</a:t>
            </a:r>
          </a:p>
          <a:p>
            <a:pPr marL="285750" indent="-285750">
              <a:buFont typeface="Wingdings"/>
              <a:buChar char="Ø"/>
            </a:pPr>
            <a:r>
              <a:rPr lang="fr-FR" sz="1600">
                <a:ea typeface="+mn-lt"/>
                <a:cs typeface="+mn-lt"/>
              </a:rPr>
              <a:t>Réduire la pauvreté des familles monoparentales</a:t>
            </a:r>
            <a:r>
              <a:rPr lang="fr-FR">
                <a:ea typeface="+mn-lt"/>
                <a:cs typeface="+mn-lt"/>
              </a:rPr>
              <a:t> : </a:t>
            </a:r>
            <a:r>
              <a:rPr lang="fr-FR" sz="1400" i="1">
                <a:ea typeface="+mn-lt"/>
                <a:cs typeface="+mn-lt"/>
              </a:rPr>
              <a:t>revalorisation de 50% ASF...</a:t>
            </a:r>
          </a:p>
          <a:p>
            <a:pPr marL="285750" indent="-285750">
              <a:buFont typeface="Wingdings"/>
              <a:buChar char="Ø"/>
            </a:pPr>
            <a:r>
              <a:rPr lang="fr-FR" sz="1600">
                <a:cs typeface="Calibri"/>
              </a:rPr>
              <a:t>A l'école</a:t>
            </a:r>
            <a:r>
              <a:rPr lang="fr-FR">
                <a:cs typeface="Calibri"/>
              </a:rPr>
              <a:t> : </a:t>
            </a:r>
            <a:r>
              <a:rPr lang="fr-FR" sz="1400" i="1">
                <a:ea typeface="+mn-lt"/>
                <a:cs typeface="+mn-lt"/>
              </a:rPr>
              <a:t>renforcement de l'aide aux devoirs...</a:t>
            </a:r>
            <a:endParaRPr lang="fr-FR" sz="1400" i="1">
              <a:cs typeface="Calibri"/>
            </a:endParaRPr>
          </a:p>
          <a:p>
            <a:pPr marL="285750" indent="-285750">
              <a:buFont typeface="Wingdings"/>
              <a:buChar char="Ø"/>
            </a:pPr>
            <a:r>
              <a:rPr lang="fr-FR" sz="1600">
                <a:cs typeface="Calibri"/>
              </a:rPr>
              <a:t>Pour l'insertion professionnelle des jeunes</a:t>
            </a:r>
            <a:r>
              <a:rPr lang="fr-FR">
                <a:cs typeface="Calibri"/>
              </a:rPr>
              <a:t> : </a:t>
            </a:r>
            <a:r>
              <a:rPr lang="fr-FR" sz="1400" i="1">
                <a:cs typeface="Calibri"/>
              </a:rPr>
              <a:t>réforme du lycée professionnel ...</a:t>
            </a:r>
          </a:p>
          <a:p>
            <a:endParaRPr lang="fr-FR">
              <a:cs typeface="Calibri"/>
            </a:endParaRPr>
          </a:p>
        </p:txBody>
      </p:sp>
      <p:sp>
        <p:nvSpPr>
          <p:cNvPr id="14" name="ZoneTexte 13">
            <a:extLst>
              <a:ext uri="{FF2B5EF4-FFF2-40B4-BE49-F238E27FC236}">
                <a16:creationId xmlns:a16="http://schemas.microsoft.com/office/drawing/2014/main" id="{E61F71EE-6451-1D6E-4644-E0AC32DA10D9}"/>
              </a:ext>
            </a:extLst>
          </p:cNvPr>
          <p:cNvSpPr txBox="1"/>
          <p:nvPr/>
        </p:nvSpPr>
        <p:spPr>
          <a:xfrm>
            <a:off x="6265067" y="1528762"/>
            <a:ext cx="5667375"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chemeClr val="accent1">
                    <a:lumMod val="50000"/>
                  </a:schemeClr>
                </a:solidFill>
                <a:cs typeface="Calibri"/>
              </a:rPr>
              <a:t>Axe 2 - Amplifier la politique d’accès à l’emploi pour tous </a:t>
            </a:r>
            <a:endParaRPr lang="fr-FR"/>
          </a:p>
          <a:p>
            <a:pPr algn="ctr"/>
            <a:endParaRPr lang="fr-FR" b="1">
              <a:solidFill>
                <a:schemeClr val="accent1">
                  <a:lumMod val="50000"/>
                </a:schemeClr>
              </a:solidFill>
              <a:cs typeface="Calibri"/>
            </a:endParaRPr>
          </a:p>
          <a:p>
            <a:pPr marL="285750" indent="-285750">
              <a:buFont typeface="Wingdings"/>
              <a:buChar char="Ø"/>
            </a:pPr>
            <a:r>
              <a:rPr lang="fr-FR" sz="1600">
                <a:cs typeface="Calibri"/>
              </a:rPr>
              <a:t>Loi pour le "plein-emploi"</a:t>
            </a:r>
            <a:r>
              <a:rPr lang="fr-FR">
                <a:cs typeface="Calibri"/>
              </a:rPr>
              <a:t> : </a:t>
            </a:r>
            <a:r>
              <a:rPr lang="fr-FR" sz="1400" i="1">
                <a:cs typeface="Calibri"/>
              </a:rPr>
              <a:t>Création France Travail , 15/20h d'activités pour les allocataires du RSA...</a:t>
            </a:r>
          </a:p>
          <a:p>
            <a:pPr marL="285750" indent="-285750">
              <a:buFont typeface="Wingdings"/>
              <a:buChar char="Ø"/>
            </a:pPr>
            <a:r>
              <a:rPr lang="fr-FR" sz="1600">
                <a:cs typeface="Calibri"/>
              </a:rPr>
              <a:t>Favoriser l'insertion des personnes très éloignées de l’emploi</a:t>
            </a:r>
            <a:r>
              <a:rPr lang="fr-FR">
                <a:ea typeface="+mn-lt"/>
                <a:cs typeface="+mn-lt"/>
              </a:rPr>
              <a:t>  : </a:t>
            </a:r>
            <a:r>
              <a:rPr lang="fr-FR" sz="1400" i="1">
                <a:ea typeface="+mn-lt"/>
                <a:cs typeface="+mn-lt"/>
              </a:rPr>
              <a:t>Poursuite et approfondissement du dispositif CEJ/JR...</a:t>
            </a:r>
          </a:p>
          <a:p>
            <a:pPr marL="285750" indent="-285750">
              <a:buFont typeface="Wingdings"/>
              <a:buChar char="Ø"/>
            </a:pPr>
            <a:r>
              <a:rPr lang="fr-FR" sz="1600">
                <a:cs typeface="Calibri"/>
              </a:rPr>
              <a:t>Lever les freins à la reprise d'activité</a:t>
            </a:r>
            <a:r>
              <a:rPr lang="fr-FR">
                <a:cs typeface="Calibri"/>
              </a:rPr>
              <a:t> : </a:t>
            </a:r>
            <a:r>
              <a:rPr lang="fr-FR" sz="1400" i="1">
                <a:ea typeface="+mn-lt"/>
                <a:cs typeface="+mn-lt"/>
              </a:rPr>
              <a:t>Déploiement mission santé</a:t>
            </a:r>
          </a:p>
          <a:p>
            <a:pPr marL="285750" indent="-285750">
              <a:buFont typeface="Wingdings"/>
              <a:buChar char="Ø"/>
            </a:pPr>
            <a:endParaRPr lang="fr-FR" sz="1400" i="1">
              <a:cs typeface="Calibri"/>
            </a:endParaRPr>
          </a:p>
          <a:p>
            <a:endParaRPr lang="fr-FR">
              <a:cs typeface="Calibri"/>
            </a:endParaRPr>
          </a:p>
        </p:txBody>
      </p:sp>
      <p:sp>
        <p:nvSpPr>
          <p:cNvPr id="15" name="ZoneTexte 14">
            <a:extLst>
              <a:ext uri="{FF2B5EF4-FFF2-40B4-BE49-F238E27FC236}">
                <a16:creationId xmlns:a16="http://schemas.microsoft.com/office/drawing/2014/main" id="{D4CF3440-D755-FACA-CF02-5685DF70DBA5}"/>
              </a:ext>
            </a:extLst>
          </p:cNvPr>
          <p:cNvSpPr txBox="1"/>
          <p:nvPr/>
        </p:nvSpPr>
        <p:spPr>
          <a:xfrm>
            <a:off x="311942" y="3986212"/>
            <a:ext cx="566737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chemeClr val="accent1">
                    <a:lumMod val="50000"/>
                  </a:schemeClr>
                </a:solidFill>
                <a:cs typeface="Calibri"/>
              </a:rPr>
              <a:t>Axe 3 - Lutter contre la grande exclusion grâce à l’accès aux droits</a:t>
            </a:r>
            <a:endParaRPr lang="fr-FR">
              <a:solidFill>
                <a:schemeClr val="accent1">
                  <a:lumMod val="50000"/>
                </a:schemeClr>
              </a:solidFill>
            </a:endParaRPr>
          </a:p>
          <a:p>
            <a:pPr marL="285750" indent="-285750">
              <a:buFont typeface="Wingdings"/>
              <a:buChar char="Ø"/>
            </a:pPr>
            <a:r>
              <a:rPr lang="fr-FR" sz="1600">
                <a:cs typeface="Calibri"/>
              </a:rPr>
              <a:t>100% d'accès aux droits (solidarité à la source) :</a:t>
            </a:r>
            <a:r>
              <a:rPr lang="fr-FR">
                <a:cs typeface="Calibri"/>
              </a:rPr>
              <a:t> </a:t>
            </a:r>
            <a:r>
              <a:rPr lang="fr-FR" sz="1400" i="1">
                <a:cs typeface="Calibri"/>
              </a:rPr>
              <a:t>Expérimentation Territoire Zéro Non-recours, garantir domiciliation par financement associations...</a:t>
            </a:r>
          </a:p>
          <a:p>
            <a:pPr marL="285750" indent="-285750">
              <a:buFont typeface="Wingdings"/>
              <a:buChar char="Ø"/>
            </a:pPr>
            <a:r>
              <a:rPr lang="fr-FR" sz="1600">
                <a:cs typeface="Calibri"/>
              </a:rPr>
              <a:t>Prévenir les expulsions locatives</a:t>
            </a:r>
            <a:r>
              <a:rPr lang="fr-FR" sz="1600">
                <a:ea typeface="+mn-lt"/>
                <a:cs typeface="+mn-lt"/>
              </a:rPr>
              <a:t> </a:t>
            </a:r>
            <a:r>
              <a:rPr lang="fr-FR">
                <a:ea typeface="+mn-lt"/>
                <a:cs typeface="+mn-lt"/>
              </a:rPr>
              <a:t>: </a:t>
            </a:r>
            <a:r>
              <a:rPr lang="fr-FR" sz="1400" i="1">
                <a:ea typeface="+mn-lt"/>
                <a:cs typeface="+mn-lt"/>
              </a:rPr>
              <a:t>Logement d'abord II, création d'équipe sociojuridique </a:t>
            </a:r>
          </a:p>
          <a:p>
            <a:pPr marL="285750" indent="-285750">
              <a:buFont typeface="Wingdings"/>
              <a:buChar char="Ø"/>
            </a:pPr>
            <a:r>
              <a:rPr lang="fr-FR" sz="1600">
                <a:cs typeface="Calibri"/>
              </a:rPr>
              <a:t>Renforcer la lutte contre la grande exclusion</a:t>
            </a:r>
            <a:r>
              <a:rPr lang="fr-FR">
                <a:cs typeface="Calibri"/>
              </a:rPr>
              <a:t> : </a:t>
            </a:r>
            <a:r>
              <a:rPr lang="fr-FR" sz="1400" i="1">
                <a:ea typeface="+mn-lt"/>
                <a:cs typeface="+mn-lt"/>
              </a:rPr>
              <a:t>Favoriser les dispositifs "hors les murs" pour accompagner 80 000 personnes malades</a:t>
            </a:r>
          </a:p>
          <a:p>
            <a:pPr marL="285750" indent="-285750">
              <a:buFont typeface="Wingdings"/>
              <a:buChar char="Ø"/>
            </a:pPr>
            <a:endParaRPr lang="fr-FR" sz="1400" i="1">
              <a:cs typeface="Calibri"/>
            </a:endParaRPr>
          </a:p>
          <a:p>
            <a:endParaRPr lang="fr-FR">
              <a:cs typeface="Calibri"/>
            </a:endParaRPr>
          </a:p>
        </p:txBody>
      </p:sp>
      <p:sp>
        <p:nvSpPr>
          <p:cNvPr id="16" name="ZoneTexte 15">
            <a:extLst>
              <a:ext uri="{FF2B5EF4-FFF2-40B4-BE49-F238E27FC236}">
                <a16:creationId xmlns:a16="http://schemas.microsoft.com/office/drawing/2014/main" id="{E5447268-BA48-1417-CDFA-7705EA907BEA}"/>
              </a:ext>
            </a:extLst>
          </p:cNvPr>
          <p:cNvSpPr txBox="1"/>
          <p:nvPr/>
        </p:nvSpPr>
        <p:spPr>
          <a:xfrm>
            <a:off x="6226967" y="3986212"/>
            <a:ext cx="566737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chemeClr val="accent1">
                    <a:lumMod val="50000"/>
                  </a:schemeClr>
                </a:solidFill>
                <a:cs typeface="Calibri"/>
              </a:rPr>
              <a:t>Axe 4 - Construire une transition écologique solidaire </a:t>
            </a:r>
          </a:p>
          <a:p>
            <a:pPr algn="ctr"/>
            <a:endParaRPr lang="fr-FR" b="1">
              <a:solidFill>
                <a:schemeClr val="accent1">
                  <a:lumMod val="50000"/>
                </a:schemeClr>
              </a:solidFill>
              <a:cs typeface="Calibri"/>
            </a:endParaRPr>
          </a:p>
          <a:p>
            <a:pPr marL="285750" indent="-285750">
              <a:buFont typeface="Wingdings"/>
              <a:buChar char="Ø"/>
            </a:pPr>
            <a:r>
              <a:rPr lang="fr-FR" sz="1600">
                <a:cs typeface="Calibri"/>
              </a:rPr>
              <a:t>Programme "Mieux manger pour tous" :</a:t>
            </a:r>
            <a:r>
              <a:rPr lang="fr-FR">
                <a:cs typeface="Calibri"/>
              </a:rPr>
              <a:t> </a:t>
            </a:r>
            <a:r>
              <a:rPr lang="fr-FR" sz="1400" i="1">
                <a:ea typeface="+mn-lt"/>
                <a:cs typeface="+mn-lt"/>
              </a:rPr>
              <a:t>Accès à une alimentation saine pour les bénéficiaires de l'aide alimentaire...</a:t>
            </a:r>
          </a:p>
          <a:p>
            <a:pPr marL="285750" indent="-285750">
              <a:buFont typeface="Wingdings"/>
              <a:buChar char="Ø"/>
            </a:pPr>
            <a:r>
              <a:rPr lang="fr-FR" sz="1600">
                <a:cs typeface="Calibri"/>
              </a:rPr>
              <a:t>Prolongation du</a:t>
            </a:r>
            <a:r>
              <a:rPr lang="fr-FR" sz="1600">
                <a:ea typeface="+mn-lt"/>
                <a:cs typeface="+mn-lt"/>
              </a:rPr>
              <a:t> dispositif "Cantine à 1euro </a:t>
            </a:r>
            <a:endParaRPr lang="fr-FR">
              <a:ea typeface="+mn-lt"/>
              <a:cs typeface="+mn-lt"/>
            </a:endParaRPr>
          </a:p>
          <a:p>
            <a:pPr marL="285750" indent="-285750">
              <a:buFont typeface="Wingdings"/>
              <a:buChar char="Ø"/>
            </a:pPr>
            <a:r>
              <a:rPr lang="fr-FR" sz="1600">
                <a:cs typeface="Calibri"/>
              </a:rPr>
              <a:t>Renforcer et prolonger les aides à l'achat de vélos pour les publics les plus précaires</a:t>
            </a:r>
            <a:endParaRPr lang="fr-FR" sz="1400" i="1">
              <a:ea typeface="+mn-lt"/>
              <a:cs typeface="+mn-lt"/>
            </a:endParaRPr>
          </a:p>
          <a:p>
            <a:pPr marL="285750" indent="-285750">
              <a:buFont typeface="Wingdings"/>
              <a:buChar char="Ø"/>
            </a:pPr>
            <a:r>
              <a:rPr lang="fr-FR" sz="1600">
                <a:cs typeface="Calibri"/>
              </a:rPr>
              <a:t>Lutter contre la hausse des dépenses énergétiques : </a:t>
            </a:r>
            <a:r>
              <a:rPr lang="fr-FR" sz="1400" i="1">
                <a:cs typeface="Calibri"/>
              </a:rPr>
              <a:t>Favoriser le recours au chèque énergie et déploiement plateforme lutte contre la précarité énergétique</a:t>
            </a:r>
          </a:p>
          <a:p>
            <a:pPr marL="285750" indent="-285750">
              <a:buFont typeface="Wingdings"/>
              <a:buChar char="Ø"/>
            </a:pPr>
            <a:endParaRPr lang="fr-FR" sz="1400" i="1">
              <a:cs typeface="Calibri"/>
            </a:endParaRPr>
          </a:p>
          <a:p>
            <a:endParaRPr lang="fr-FR">
              <a:cs typeface="Calibri"/>
            </a:endParaRPr>
          </a:p>
        </p:txBody>
      </p:sp>
    </p:spTree>
    <p:extLst>
      <p:ext uri="{BB962C8B-B14F-4D97-AF65-F5344CB8AC3E}">
        <p14:creationId xmlns:p14="http://schemas.microsoft.com/office/powerpoint/2010/main" val="786389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7" descr="Une image contenant texte, Police, logo, Graphique&#10;&#10;Description générée automatiquement">
            <a:extLst>
              <a:ext uri="{FF2B5EF4-FFF2-40B4-BE49-F238E27FC236}">
                <a16:creationId xmlns:a16="http://schemas.microsoft.com/office/drawing/2014/main" id="{693DF753-7020-5188-190E-E48280245895}"/>
              </a:ext>
            </a:extLst>
          </p:cNvPr>
          <p:cNvPicPr/>
          <p:nvPr/>
        </p:nvPicPr>
        <p:blipFill>
          <a:blip r:embed="rId2" cstate="print"/>
          <a:stretch>
            <a:fillRect/>
          </a:stretch>
        </p:blipFill>
        <p:spPr>
          <a:xfrm>
            <a:off x="10883964" y="376965"/>
            <a:ext cx="1009649" cy="1142999"/>
          </a:xfrm>
          <a:prstGeom prst="rect">
            <a:avLst/>
          </a:prstGeom>
        </p:spPr>
      </p:pic>
      <p:sp>
        <p:nvSpPr>
          <p:cNvPr id="5" name="object 2">
            <a:extLst>
              <a:ext uri="{FF2B5EF4-FFF2-40B4-BE49-F238E27FC236}">
                <a16:creationId xmlns:a16="http://schemas.microsoft.com/office/drawing/2014/main" id="{ED944F95-2358-55A4-DAE4-AC9497378771}"/>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7" name="object 5">
            <a:extLst>
              <a:ext uri="{FF2B5EF4-FFF2-40B4-BE49-F238E27FC236}">
                <a16:creationId xmlns:a16="http://schemas.microsoft.com/office/drawing/2014/main" id="{5140CD21-E618-591C-7419-95549A80FF04}"/>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Lutte Contre les Exclusions – Pacte des Solidarités</a:t>
            </a:r>
          </a:p>
        </p:txBody>
      </p:sp>
      <p:sp>
        <p:nvSpPr>
          <p:cNvPr id="9" name="Titre 1">
            <a:extLst>
              <a:ext uri="{FF2B5EF4-FFF2-40B4-BE49-F238E27FC236}">
                <a16:creationId xmlns:a16="http://schemas.microsoft.com/office/drawing/2014/main" id="{6766C879-AB3D-9A35-D1C7-3766CF16DE66}"/>
              </a:ext>
            </a:extLst>
          </p:cNvPr>
          <p:cNvSpPr txBox="1">
            <a:spLocks/>
          </p:cNvSpPr>
          <p:nvPr/>
        </p:nvSpPr>
        <p:spPr>
          <a:xfrm>
            <a:off x="239184" y="581089"/>
            <a:ext cx="10837333" cy="60939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50" b="1" spc="-287">
                <a:solidFill>
                  <a:srgbClr val="1F497D"/>
                </a:solidFill>
                <a:latin typeface="Verdana"/>
                <a:ea typeface="+mn-ea"/>
              </a:rPr>
              <a:t>Les Pactes des Solidarités</a:t>
            </a:r>
            <a:r>
              <a:rPr lang="fr-FR" sz="3250" b="1" spc="-287">
                <a:solidFill>
                  <a:srgbClr val="1F497D"/>
                </a:solidFill>
                <a:latin typeface="Verdana"/>
                <a:ea typeface="Verdana"/>
                <a:cs typeface="Calibri Light"/>
              </a:rPr>
              <a:t> locaux</a:t>
            </a:r>
            <a:r>
              <a:rPr lang="fr-FR">
                <a:solidFill>
                  <a:srgbClr val="000000"/>
                </a:solidFill>
                <a:latin typeface="Calibri Light"/>
                <a:ea typeface="Verdana"/>
                <a:cs typeface="Calibri Light"/>
              </a:rPr>
              <a:t> </a:t>
            </a:r>
            <a:endParaRPr lang="fr-FR" sz="3300" b="1">
              <a:solidFill>
                <a:srgbClr val="1F497D"/>
              </a:solidFill>
              <a:latin typeface="Verdana"/>
              <a:ea typeface="Verdana"/>
              <a:cs typeface="Calibri Light"/>
            </a:endParaRPr>
          </a:p>
        </p:txBody>
      </p:sp>
      <p:pic>
        <p:nvPicPr>
          <p:cNvPr id="11" name="Graphique 10" descr="Banque avec un remplissage uni">
            <a:extLst>
              <a:ext uri="{FF2B5EF4-FFF2-40B4-BE49-F238E27FC236}">
                <a16:creationId xmlns:a16="http://schemas.microsoft.com/office/drawing/2014/main" id="{40F17260-D274-AED4-AF0C-73263006F3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5600" y="1762760"/>
            <a:ext cx="914400" cy="914400"/>
          </a:xfrm>
          <a:prstGeom prst="rect">
            <a:avLst/>
          </a:prstGeom>
        </p:spPr>
      </p:pic>
      <p:pic>
        <p:nvPicPr>
          <p:cNvPr id="12" name="Graphique 11" descr="Calendrier journalier avec un remplissage uni">
            <a:extLst>
              <a:ext uri="{FF2B5EF4-FFF2-40B4-BE49-F238E27FC236}">
                <a16:creationId xmlns:a16="http://schemas.microsoft.com/office/drawing/2014/main" id="{9C4E4031-C0C9-1C3C-4F81-79585B7708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5600" y="3632200"/>
            <a:ext cx="914400" cy="914400"/>
          </a:xfrm>
          <a:prstGeom prst="rect">
            <a:avLst/>
          </a:prstGeom>
        </p:spPr>
      </p:pic>
      <p:pic>
        <p:nvPicPr>
          <p:cNvPr id="13" name="Graphique 12" descr="Salle de conseil avec un remplissage uni">
            <a:extLst>
              <a:ext uri="{FF2B5EF4-FFF2-40B4-BE49-F238E27FC236}">
                <a16:creationId xmlns:a16="http://schemas.microsoft.com/office/drawing/2014/main" id="{BA5C7944-F19E-D043-D8FB-49AFDC9A35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480" y="3622040"/>
            <a:ext cx="914400" cy="914400"/>
          </a:xfrm>
          <a:prstGeom prst="rect">
            <a:avLst/>
          </a:prstGeom>
        </p:spPr>
      </p:pic>
      <p:pic>
        <p:nvPicPr>
          <p:cNvPr id="14" name="Graphique 13" descr="Stylo de calligraphie avec un remplissage uni">
            <a:extLst>
              <a:ext uri="{FF2B5EF4-FFF2-40B4-BE49-F238E27FC236}">
                <a16:creationId xmlns:a16="http://schemas.microsoft.com/office/drawing/2014/main" id="{55FC905F-D456-3380-AC44-BF6C185E7E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4480" y="1752600"/>
            <a:ext cx="914400" cy="914400"/>
          </a:xfrm>
          <a:prstGeom prst="rect">
            <a:avLst/>
          </a:prstGeom>
        </p:spPr>
      </p:pic>
      <p:sp>
        <p:nvSpPr>
          <p:cNvPr id="16" name="ZoneTexte 15">
            <a:extLst>
              <a:ext uri="{FF2B5EF4-FFF2-40B4-BE49-F238E27FC236}">
                <a16:creationId xmlns:a16="http://schemas.microsoft.com/office/drawing/2014/main" id="{725650E7-80BB-5DD7-C9DC-E8DE6600F488}"/>
              </a:ext>
            </a:extLst>
          </p:cNvPr>
          <p:cNvSpPr txBox="1"/>
          <p:nvPr/>
        </p:nvSpPr>
        <p:spPr>
          <a:xfrm>
            <a:off x="243840" y="1198880"/>
            <a:ext cx="9784080"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700" b="1">
                <a:latin typeface="Verdana"/>
                <a:ea typeface="Verdana"/>
              </a:rPr>
              <a:t>Et localement ? - Focus sur l'instruction interministérielle du 27 octobre 2023</a:t>
            </a:r>
          </a:p>
        </p:txBody>
      </p:sp>
      <p:sp>
        <p:nvSpPr>
          <p:cNvPr id="17" name="ZoneTexte 16">
            <a:extLst>
              <a:ext uri="{FF2B5EF4-FFF2-40B4-BE49-F238E27FC236}">
                <a16:creationId xmlns:a16="http://schemas.microsoft.com/office/drawing/2014/main" id="{693D1C16-FE7A-0E8F-3A1B-155F808961DD}"/>
              </a:ext>
            </a:extLst>
          </p:cNvPr>
          <p:cNvSpPr txBox="1"/>
          <p:nvPr/>
        </p:nvSpPr>
        <p:spPr>
          <a:xfrm>
            <a:off x="1374140" y="1767840"/>
            <a:ext cx="442976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chemeClr val="accent1">
                    <a:lumMod val="50000"/>
                  </a:schemeClr>
                </a:solidFill>
                <a:cs typeface="Calibri"/>
              </a:rPr>
              <a:t>2 documents contractualisés</a:t>
            </a:r>
            <a:r>
              <a:rPr lang="fr-FR">
                <a:cs typeface="Calibri"/>
              </a:rPr>
              <a:t>* :</a:t>
            </a:r>
          </a:p>
          <a:p>
            <a:pPr marL="285750" indent="-285750">
              <a:buFont typeface="Wingdings"/>
              <a:buChar char="Ø"/>
            </a:pPr>
            <a:r>
              <a:rPr lang="fr-FR" sz="1600">
                <a:ea typeface="+mn-lt"/>
                <a:cs typeface="+mn-lt"/>
              </a:rPr>
              <a:t>Contrat Local des Solidarités : entre Etat et métropoles avec engagement financier et fiches actions</a:t>
            </a:r>
          </a:p>
          <a:p>
            <a:pPr marL="285750" indent="-285750">
              <a:buFont typeface="Wingdings"/>
              <a:buChar char="Ø"/>
            </a:pPr>
            <a:r>
              <a:rPr lang="fr-FR" sz="1600">
                <a:ea typeface="+mn-lt"/>
                <a:cs typeface="+mn-lt"/>
              </a:rPr>
              <a:t>Pacte Local des Solidarités : entre l'ensemble des partenaires du diagnostic territorial</a:t>
            </a:r>
            <a:endParaRPr lang="fr-FR" sz="1600">
              <a:cs typeface="Calibri" panose="020F0502020204030204"/>
            </a:endParaRPr>
          </a:p>
        </p:txBody>
      </p:sp>
      <p:sp>
        <p:nvSpPr>
          <p:cNvPr id="18" name="ZoneTexte 17">
            <a:extLst>
              <a:ext uri="{FF2B5EF4-FFF2-40B4-BE49-F238E27FC236}">
                <a16:creationId xmlns:a16="http://schemas.microsoft.com/office/drawing/2014/main" id="{1CF50CAA-9134-0468-C301-9A8FDFA28E91}"/>
              </a:ext>
            </a:extLst>
          </p:cNvPr>
          <p:cNvSpPr txBox="1"/>
          <p:nvPr/>
        </p:nvSpPr>
        <p:spPr>
          <a:xfrm>
            <a:off x="1374140" y="3738880"/>
            <a:ext cx="4419600"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chemeClr val="accent1">
                    <a:lumMod val="50000"/>
                  </a:schemeClr>
                </a:solidFill>
                <a:cs typeface="Calibri"/>
              </a:rPr>
              <a:t>Démarche co-construite :</a:t>
            </a:r>
          </a:p>
          <a:p>
            <a:pPr marL="285750" indent="-285750">
              <a:buFont typeface="Wingdings"/>
              <a:buChar char="Ø"/>
            </a:pPr>
            <a:r>
              <a:rPr lang="fr-FR" sz="1600">
                <a:ea typeface="+mn-lt"/>
                <a:cs typeface="+mn-lt"/>
              </a:rPr>
              <a:t>Actions élaborées collectivement qui s'inscrivent dans le référentiel national</a:t>
            </a:r>
          </a:p>
          <a:p>
            <a:pPr marL="285750" indent="-285750">
              <a:buFont typeface="Wingdings"/>
              <a:buChar char="Ø"/>
            </a:pPr>
            <a:r>
              <a:rPr lang="fr-FR" sz="1600">
                <a:ea typeface="+mn-lt"/>
                <a:cs typeface="+mn-lt"/>
              </a:rPr>
              <a:t>Diagnostic et indicateurs d'évaluation déterminés avec l'ensemble des partenaires  </a:t>
            </a:r>
            <a:endParaRPr lang="fr-FR" sz="1600">
              <a:cs typeface="Calibri" panose="020F0502020204030204"/>
            </a:endParaRPr>
          </a:p>
        </p:txBody>
      </p:sp>
      <p:sp>
        <p:nvSpPr>
          <p:cNvPr id="19" name="ZoneTexte 18">
            <a:extLst>
              <a:ext uri="{FF2B5EF4-FFF2-40B4-BE49-F238E27FC236}">
                <a16:creationId xmlns:a16="http://schemas.microsoft.com/office/drawing/2014/main" id="{48567EB2-8BF3-4B0E-332C-BD862FDC6A3A}"/>
              </a:ext>
            </a:extLst>
          </p:cNvPr>
          <p:cNvSpPr txBox="1"/>
          <p:nvPr/>
        </p:nvSpPr>
        <p:spPr>
          <a:xfrm>
            <a:off x="7693660" y="1767840"/>
            <a:ext cx="4429760"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chemeClr val="accent1">
                    <a:lumMod val="50000"/>
                  </a:schemeClr>
                </a:solidFill>
                <a:cs typeface="Calibri"/>
              </a:rPr>
              <a:t>Gouvernance collégiale</a:t>
            </a:r>
            <a:r>
              <a:rPr lang="fr-FR">
                <a:cs typeface="Calibri"/>
              </a:rPr>
              <a:t> :</a:t>
            </a:r>
          </a:p>
          <a:p>
            <a:pPr marL="285750" indent="-285750">
              <a:buFont typeface="Wingdings"/>
              <a:buChar char="Ø"/>
            </a:pPr>
            <a:r>
              <a:rPr lang="fr-FR" sz="1600">
                <a:cs typeface="Calibri" panose="020F0502020204030204"/>
              </a:rPr>
              <a:t>une gouvernance multi partenariale associant notamment l’Etat, la métropole et les acteurs locaux des territoires (Pôle emploi, CAF, ARS, CPAM, acteurs associatifs etc.)</a:t>
            </a:r>
          </a:p>
        </p:txBody>
      </p:sp>
      <p:sp>
        <p:nvSpPr>
          <p:cNvPr id="21" name="ZoneTexte 20">
            <a:extLst>
              <a:ext uri="{FF2B5EF4-FFF2-40B4-BE49-F238E27FC236}">
                <a16:creationId xmlns:a16="http://schemas.microsoft.com/office/drawing/2014/main" id="{EEAC87B2-DF38-E6DD-873C-BB36CB55D365}"/>
              </a:ext>
            </a:extLst>
          </p:cNvPr>
          <p:cNvSpPr txBox="1"/>
          <p:nvPr/>
        </p:nvSpPr>
        <p:spPr>
          <a:xfrm>
            <a:off x="7693660" y="3627120"/>
            <a:ext cx="44297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chemeClr val="accent1">
                    <a:lumMod val="50000"/>
                  </a:schemeClr>
                </a:solidFill>
                <a:cs typeface="Calibri"/>
              </a:rPr>
              <a:t>Calendrier</a:t>
            </a:r>
            <a:r>
              <a:rPr lang="fr-FR">
                <a:cs typeface="Calibri"/>
              </a:rPr>
              <a:t> :</a:t>
            </a:r>
          </a:p>
          <a:p>
            <a:pPr marL="285750" indent="-285750">
              <a:buFont typeface="Wingdings"/>
              <a:buChar char="Ø"/>
            </a:pPr>
            <a:r>
              <a:rPr lang="fr-FR" sz="1600">
                <a:cs typeface="Calibri" panose="020F0502020204030204"/>
              </a:rPr>
              <a:t>Les pactes locaux devront être conclus pour 4 années avant mars 2024.</a:t>
            </a:r>
          </a:p>
          <a:p>
            <a:pPr marL="285750" indent="-285750">
              <a:buFont typeface="Wingdings"/>
              <a:buChar char="Ø"/>
            </a:pPr>
            <a:r>
              <a:rPr lang="fr-FR" sz="1600">
                <a:cs typeface="Calibri" panose="020F0502020204030204"/>
              </a:rPr>
              <a:t>En IDF, première réunion le 4 décembre </a:t>
            </a:r>
          </a:p>
        </p:txBody>
      </p:sp>
      <p:sp>
        <p:nvSpPr>
          <p:cNvPr id="23" name="ZoneTexte 22">
            <a:extLst>
              <a:ext uri="{FF2B5EF4-FFF2-40B4-BE49-F238E27FC236}">
                <a16:creationId xmlns:a16="http://schemas.microsoft.com/office/drawing/2014/main" id="{6C6092C6-D073-88CE-C34B-804793ECD869}"/>
              </a:ext>
            </a:extLst>
          </p:cNvPr>
          <p:cNvSpPr txBox="1"/>
          <p:nvPr/>
        </p:nvSpPr>
        <p:spPr>
          <a:xfrm>
            <a:off x="5689600" y="5296635"/>
            <a:ext cx="6276340" cy="861774"/>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fr-FR" b="1" i="1">
                <a:solidFill>
                  <a:srgbClr val="FF0000"/>
                </a:solidFill>
                <a:cs typeface="Calibri"/>
              </a:rPr>
              <a:t>"Dans ce pacte, nous reprendrons beaucoup d'initiatives locales déjà mises en place</a:t>
            </a:r>
            <a:r>
              <a:rPr lang="fr-FR" b="1">
                <a:solidFill>
                  <a:srgbClr val="FF0000"/>
                </a:solidFill>
                <a:cs typeface="Calibri"/>
              </a:rPr>
              <a:t>"</a:t>
            </a:r>
            <a:endParaRPr lang="fr-FR"/>
          </a:p>
          <a:p>
            <a:pPr algn="r"/>
            <a:r>
              <a:rPr lang="fr-FR" sz="1200" b="1">
                <a:cs typeface="Calibri"/>
              </a:rPr>
              <a:t>Cristian </a:t>
            </a:r>
            <a:r>
              <a:rPr lang="fr-FR" sz="1200" b="1" err="1">
                <a:cs typeface="Calibri"/>
              </a:rPr>
              <a:t>Forterre</a:t>
            </a:r>
            <a:r>
              <a:rPr lang="fr-FR" sz="1200" b="1">
                <a:cs typeface="Calibri"/>
              </a:rPr>
              <a:t> – Commissaire Lutte contre la pauvreté IDF</a:t>
            </a:r>
          </a:p>
        </p:txBody>
      </p:sp>
      <p:sp>
        <p:nvSpPr>
          <p:cNvPr id="24" name="ZoneTexte 23">
            <a:extLst>
              <a:ext uri="{FF2B5EF4-FFF2-40B4-BE49-F238E27FC236}">
                <a16:creationId xmlns:a16="http://schemas.microsoft.com/office/drawing/2014/main" id="{34DE77EA-F56F-E712-7A78-58FC2C762E68}"/>
              </a:ext>
            </a:extLst>
          </p:cNvPr>
          <p:cNvSpPr txBox="1"/>
          <p:nvPr/>
        </p:nvSpPr>
        <p:spPr>
          <a:xfrm>
            <a:off x="368300" y="5842000"/>
            <a:ext cx="53187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b="1">
                <a:cs typeface="Calibri"/>
              </a:rPr>
              <a:t>*Possibilité de signature d'un seul document avec accord métropoles et Conseils Départementaux</a:t>
            </a:r>
          </a:p>
        </p:txBody>
      </p:sp>
    </p:spTree>
    <p:extLst>
      <p:ext uri="{BB962C8B-B14F-4D97-AF65-F5344CB8AC3E}">
        <p14:creationId xmlns:p14="http://schemas.microsoft.com/office/powerpoint/2010/main" val="2975972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7" descr="Une image contenant texte, Police, logo, Graphique&#10;&#10;Description générée automatiquement">
            <a:extLst>
              <a:ext uri="{FF2B5EF4-FFF2-40B4-BE49-F238E27FC236}">
                <a16:creationId xmlns:a16="http://schemas.microsoft.com/office/drawing/2014/main" id="{693DF753-7020-5188-190E-E48280245895}"/>
              </a:ext>
            </a:extLst>
          </p:cNvPr>
          <p:cNvPicPr/>
          <p:nvPr/>
        </p:nvPicPr>
        <p:blipFill>
          <a:blip r:embed="rId2" cstate="print"/>
          <a:stretch>
            <a:fillRect/>
          </a:stretch>
        </p:blipFill>
        <p:spPr>
          <a:xfrm>
            <a:off x="10883964" y="376965"/>
            <a:ext cx="1009649" cy="1142999"/>
          </a:xfrm>
          <a:prstGeom prst="rect">
            <a:avLst/>
          </a:prstGeom>
        </p:spPr>
      </p:pic>
      <p:sp>
        <p:nvSpPr>
          <p:cNvPr id="5" name="object 2">
            <a:extLst>
              <a:ext uri="{FF2B5EF4-FFF2-40B4-BE49-F238E27FC236}">
                <a16:creationId xmlns:a16="http://schemas.microsoft.com/office/drawing/2014/main" id="{ED944F95-2358-55A4-DAE4-AC9497378771}"/>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7" name="Titre 1">
            <a:extLst>
              <a:ext uri="{FF2B5EF4-FFF2-40B4-BE49-F238E27FC236}">
                <a16:creationId xmlns:a16="http://schemas.microsoft.com/office/drawing/2014/main" id="{47750647-6712-CBF9-F1FC-823CC16D6EDC}"/>
              </a:ext>
            </a:extLst>
          </p:cNvPr>
          <p:cNvSpPr txBox="1">
            <a:spLocks/>
          </p:cNvSpPr>
          <p:nvPr/>
        </p:nvSpPr>
        <p:spPr>
          <a:xfrm>
            <a:off x="239184" y="581089"/>
            <a:ext cx="10837333" cy="60939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50" b="1" spc="-287">
                <a:solidFill>
                  <a:srgbClr val="1F497D"/>
                </a:solidFill>
                <a:latin typeface="Verdana"/>
                <a:ea typeface="+mn-ea"/>
              </a:rPr>
              <a:t>Schéma Régional Hébergement Habitat</a:t>
            </a:r>
          </a:p>
        </p:txBody>
      </p:sp>
      <p:sp>
        <p:nvSpPr>
          <p:cNvPr id="9" name="ZoneTexte 8">
            <a:extLst>
              <a:ext uri="{FF2B5EF4-FFF2-40B4-BE49-F238E27FC236}">
                <a16:creationId xmlns:a16="http://schemas.microsoft.com/office/drawing/2014/main" id="{DDB15770-97A7-C387-F089-A8102645CAC9}"/>
              </a:ext>
            </a:extLst>
          </p:cNvPr>
          <p:cNvSpPr txBox="1"/>
          <p:nvPr/>
        </p:nvSpPr>
        <p:spPr>
          <a:xfrm>
            <a:off x="243840" y="1198880"/>
            <a:ext cx="9784080"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700" b="1">
                <a:latin typeface="Verdana"/>
                <a:ea typeface="Verdana"/>
              </a:rPr>
              <a:t>Renouvellement 2024 - 2030</a:t>
            </a:r>
          </a:p>
        </p:txBody>
      </p:sp>
      <p:sp>
        <p:nvSpPr>
          <p:cNvPr id="11" name="object 5">
            <a:extLst>
              <a:ext uri="{FF2B5EF4-FFF2-40B4-BE49-F238E27FC236}">
                <a16:creationId xmlns:a16="http://schemas.microsoft.com/office/drawing/2014/main" id="{0F941546-BA05-4DAA-F988-B485EFAB3A3E}"/>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Lutte Contre les Exclusions – SRHH</a:t>
            </a:r>
          </a:p>
        </p:txBody>
      </p:sp>
      <p:sp>
        <p:nvSpPr>
          <p:cNvPr id="13" name="Rectangle 12">
            <a:extLst>
              <a:ext uri="{FF2B5EF4-FFF2-40B4-BE49-F238E27FC236}">
                <a16:creationId xmlns:a16="http://schemas.microsoft.com/office/drawing/2014/main" id="{92BA7038-5C5A-64BC-9A51-7AC2826537B2}"/>
              </a:ext>
            </a:extLst>
          </p:cNvPr>
          <p:cNvSpPr/>
          <p:nvPr/>
        </p:nvSpPr>
        <p:spPr>
          <a:xfrm>
            <a:off x="790650" y="1650740"/>
            <a:ext cx="4501420" cy="132388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algn="ctr"/>
            <a:endParaRPr lang="fr-FR" sz="1400" b="1">
              <a:latin typeface="Verdana"/>
              <a:ea typeface="Verdana"/>
            </a:endParaRPr>
          </a:p>
          <a:p>
            <a:pPr algn="ctr"/>
            <a:r>
              <a:rPr lang="fr-FR" sz="1400" b="1">
                <a:latin typeface="Verdana"/>
                <a:ea typeface="Verdana"/>
              </a:rPr>
              <a:t>Le SRHH c'est quoi ?</a:t>
            </a:r>
          </a:p>
        </p:txBody>
      </p:sp>
      <p:sp>
        <p:nvSpPr>
          <p:cNvPr id="15" name="Rectangle 14">
            <a:extLst>
              <a:ext uri="{FF2B5EF4-FFF2-40B4-BE49-F238E27FC236}">
                <a16:creationId xmlns:a16="http://schemas.microsoft.com/office/drawing/2014/main" id="{420CD13B-6F75-C428-FE52-EDA254C532FF}"/>
              </a:ext>
            </a:extLst>
          </p:cNvPr>
          <p:cNvSpPr/>
          <p:nvPr/>
        </p:nvSpPr>
        <p:spPr>
          <a:xfrm>
            <a:off x="6572325" y="1650740"/>
            <a:ext cx="4453795" cy="132388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algn="ctr"/>
            <a:r>
              <a:rPr lang="fr-FR" sz="1400" b="1">
                <a:latin typeface="Verdana"/>
                <a:ea typeface="Verdana"/>
              </a:rPr>
              <a:t>Quel calendrier ?</a:t>
            </a:r>
            <a:endParaRPr lang="fr-FR" sz="1400" b="1">
              <a:latin typeface="Verdana" panose="020B0604030504040204" pitchFamily="34" charset="0"/>
              <a:ea typeface="Verdana" panose="020B0604030504040204" pitchFamily="34" charset="0"/>
            </a:endParaRPr>
          </a:p>
        </p:txBody>
      </p:sp>
      <p:sp>
        <p:nvSpPr>
          <p:cNvPr id="17" name="ZoneTexte 16">
            <a:extLst>
              <a:ext uri="{FF2B5EF4-FFF2-40B4-BE49-F238E27FC236}">
                <a16:creationId xmlns:a16="http://schemas.microsoft.com/office/drawing/2014/main" id="{A9E87EFB-3687-3860-6D1B-BF4A696E9970}"/>
              </a:ext>
            </a:extLst>
          </p:cNvPr>
          <p:cNvSpPr txBox="1"/>
          <p:nvPr/>
        </p:nvSpPr>
        <p:spPr>
          <a:xfrm>
            <a:off x="604837" y="2066924"/>
            <a:ext cx="250031" cy="5357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pic>
        <p:nvPicPr>
          <p:cNvPr id="18" name="Graphique 17" descr="Aide avec un remplissage uni">
            <a:extLst>
              <a:ext uri="{FF2B5EF4-FFF2-40B4-BE49-F238E27FC236}">
                <a16:creationId xmlns:a16="http://schemas.microsoft.com/office/drawing/2014/main" id="{CDE28562-95CC-96CB-0A63-837AADC563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0800" y="1609725"/>
            <a:ext cx="914400" cy="914400"/>
          </a:xfrm>
          <a:prstGeom prst="rect">
            <a:avLst/>
          </a:prstGeom>
        </p:spPr>
      </p:pic>
      <p:sp>
        <p:nvSpPr>
          <p:cNvPr id="19" name="ZoneTexte 18">
            <a:extLst>
              <a:ext uri="{FF2B5EF4-FFF2-40B4-BE49-F238E27FC236}">
                <a16:creationId xmlns:a16="http://schemas.microsoft.com/office/drawing/2014/main" id="{1D7F5FAE-A358-B2A9-EF39-88426FD0875D}"/>
              </a:ext>
            </a:extLst>
          </p:cNvPr>
          <p:cNvSpPr txBox="1"/>
          <p:nvPr/>
        </p:nvSpPr>
        <p:spPr>
          <a:xfrm>
            <a:off x="788193" y="2976562"/>
            <a:ext cx="450532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fr-FR">
                <a:cs typeface="Calibri"/>
              </a:rPr>
              <a:t>Schéma définissant la politique de l'hébergement et de l'habitat en IDF</a:t>
            </a:r>
            <a:endParaRPr lang="fr-FR"/>
          </a:p>
          <a:p>
            <a:pPr marL="285750" indent="-285750">
              <a:buFont typeface="Wingdings"/>
              <a:buChar char="ü"/>
            </a:pPr>
            <a:r>
              <a:rPr lang="fr-FR">
                <a:cs typeface="Calibri"/>
              </a:rPr>
              <a:t>Document élaboré par l'ensemble des acteurs (Etat, représentants région, départements, EPCI, des associations des domaines du logement, de l'immobilier et des associations œuvrant dans le secteur)</a:t>
            </a:r>
          </a:p>
          <a:p>
            <a:endParaRPr lang="fr-FR">
              <a:cs typeface="Calibri"/>
            </a:endParaRPr>
          </a:p>
        </p:txBody>
      </p:sp>
      <p:sp>
        <p:nvSpPr>
          <p:cNvPr id="21" name="ZoneTexte 20">
            <a:extLst>
              <a:ext uri="{FF2B5EF4-FFF2-40B4-BE49-F238E27FC236}">
                <a16:creationId xmlns:a16="http://schemas.microsoft.com/office/drawing/2014/main" id="{B0652104-CDC5-02BB-F3AF-28C82F457DB9}"/>
              </a:ext>
            </a:extLst>
          </p:cNvPr>
          <p:cNvSpPr txBox="1"/>
          <p:nvPr/>
        </p:nvSpPr>
        <p:spPr>
          <a:xfrm>
            <a:off x="6569867" y="2976562"/>
            <a:ext cx="450532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fr-FR">
                <a:cs typeface="Calibri"/>
              </a:rPr>
              <a:t>Printemps 2023 : Travaux d'élaboration du schéma</a:t>
            </a:r>
            <a:endParaRPr lang="fr-FR"/>
          </a:p>
          <a:p>
            <a:pPr marL="285750" indent="-285750">
              <a:buFont typeface="Wingdings"/>
              <a:buChar char="ü"/>
            </a:pPr>
            <a:r>
              <a:rPr lang="fr-FR" b="1">
                <a:solidFill>
                  <a:srgbClr val="FF0000"/>
                </a:solidFill>
                <a:cs typeface="Calibri"/>
              </a:rPr>
              <a:t>30 novembre 2023 </a:t>
            </a:r>
            <a:r>
              <a:rPr lang="fr-FR">
                <a:cs typeface="Calibri"/>
              </a:rPr>
              <a:t>: Vote </a:t>
            </a:r>
            <a:r>
              <a:rPr lang="fr-FR">
                <a:ea typeface="+mn-lt"/>
                <a:cs typeface="+mn-lt"/>
              </a:rPr>
              <a:t>pour mise en consultation du projet de schéma auprès des collectivités</a:t>
            </a:r>
            <a:endParaRPr lang="fr-FR">
              <a:cs typeface="Calibri"/>
            </a:endParaRPr>
          </a:p>
          <a:p>
            <a:pPr marL="285750" indent="-285750">
              <a:buFont typeface="Wingdings"/>
              <a:buChar char="ü"/>
            </a:pPr>
            <a:r>
              <a:rPr lang="fr-FR">
                <a:cs typeface="Calibri"/>
              </a:rPr>
              <a:t>Décembre-avril 2024 : C</a:t>
            </a:r>
            <a:r>
              <a:rPr lang="fr-FR">
                <a:ea typeface="+mn-lt"/>
                <a:cs typeface="+mn-lt"/>
              </a:rPr>
              <a:t>onsultation des collectivités</a:t>
            </a:r>
            <a:endParaRPr lang="fr-FR">
              <a:cs typeface="Calibri"/>
            </a:endParaRPr>
          </a:p>
          <a:p>
            <a:pPr marL="285750" indent="-285750">
              <a:buFont typeface="Wingdings"/>
              <a:buChar char="ü"/>
            </a:pPr>
            <a:r>
              <a:rPr lang="fr-FR" b="1">
                <a:cs typeface="Calibri"/>
              </a:rPr>
              <a:t>Avril 2024 :</a:t>
            </a:r>
            <a:r>
              <a:rPr lang="fr-FR">
                <a:cs typeface="Calibri"/>
              </a:rPr>
              <a:t> Vote définitif en CRHH</a:t>
            </a:r>
          </a:p>
          <a:p>
            <a:endParaRPr lang="fr-FR">
              <a:cs typeface="Calibri"/>
            </a:endParaRPr>
          </a:p>
        </p:txBody>
      </p:sp>
      <p:pic>
        <p:nvPicPr>
          <p:cNvPr id="22" name="Graphique 21" descr="Calendrier journalier avec un remplissage uni">
            <a:extLst>
              <a:ext uri="{FF2B5EF4-FFF2-40B4-BE49-F238E27FC236}">
                <a16:creationId xmlns:a16="http://schemas.microsoft.com/office/drawing/2014/main" id="{44A6B124-A845-F293-A267-3F12C12A8E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2950" y="1552575"/>
            <a:ext cx="914400" cy="914400"/>
          </a:xfrm>
          <a:prstGeom prst="rect">
            <a:avLst/>
          </a:prstGeom>
        </p:spPr>
      </p:pic>
    </p:spTree>
    <p:extLst>
      <p:ext uri="{BB962C8B-B14F-4D97-AF65-F5344CB8AC3E}">
        <p14:creationId xmlns:p14="http://schemas.microsoft.com/office/powerpoint/2010/main" val="1340506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7" descr="Une image contenant texte, Police, logo, Graphique&#10;&#10;Description générée automatiquement">
            <a:extLst>
              <a:ext uri="{FF2B5EF4-FFF2-40B4-BE49-F238E27FC236}">
                <a16:creationId xmlns:a16="http://schemas.microsoft.com/office/drawing/2014/main" id="{693DF753-7020-5188-190E-E48280245895}"/>
              </a:ext>
            </a:extLst>
          </p:cNvPr>
          <p:cNvPicPr/>
          <p:nvPr/>
        </p:nvPicPr>
        <p:blipFill>
          <a:blip r:embed="rId2" cstate="print"/>
          <a:stretch>
            <a:fillRect/>
          </a:stretch>
        </p:blipFill>
        <p:spPr>
          <a:xfrm>
            <a:off x="10883964" y="376965"/>
            <a:ext cx="1009649" cy="1142999"/>
          </a:xfrm>
          <a:prstGeom prst="rect">
            <a:avLst/>
          </a:prstGeom>
        </p:spPr>
      </p:pic>
      <p:sp>
        <p:nvSpPr>
          <p:cNvPr id="5" name="object 2">
            <a:extLst>
              <a:ext uri="{FF2B5EF4-FFF2-40B4-BE49-F238E27FC236}">
                <a16:creationId xmlns:a16="http://schemas.microsoft.com/office/drawing/2014/main" id="{ED944F95-2358-55A4-DAE4-AC9497378771}"/>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7" name="Titre 1">
            <a:extLst>
              <a:ext uri="{FF2B5EF4-FFF2-40B4-BE49-F238E27FC236}">
                <a16:creationId xmlns:a16="http://schemas.microsoft.com/office/drawing/2014/main" id="{47750647-6712-CBF9-F1FC-823CC16D6EDC}"/>
              </a:ext>
            </a:extLst>
          </p:cNvPr>
          <p:cNvSpPr txBox="1">
            <a:spLocks/>
          </p:cNvSpPr>
          <p:nvPr/>
        </p:nvSpPr>
        <p:spPr>
          <a:xfrm>
            <a:off x="239184" y="581089"/>
            <a:ext cx="10837333" cy="60939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50" b="1" spc="-287">
                <a:solidFill>
                  <a:srgbClr val="1F497D"/>
                </a:solidFill>
                <a:latin typeface="Verdana"/>
                <a:ea typeface="+mn-ea"/>
              </a:rPr>
              <a:t>Schéma Régional Hébergement Habitat</a:t>
            </a:r>
          </a:p>
        </p:txBody>
      </p:sp>
      <p:sp>
        <p:nvSpPr>
          <p:cNvPr id="9" name="ZoneTexte 8">
            <a:extLst>
              <a:ext uri="{FF2B5EF4-FFF2-40B4-BE49-F238E27FC236}">
                <a16:creationId xmlns:a16="http://schemas.microsoft.com/office/drawing/2014/main" id="{DDB15770-97A7-C387-F089-A8102645CAC9}"/>
              </a:ext>
            </a:extLst>
          </p:cNvPr>
          <p:cNvSpPr txBox="1"/>
          <p:nvPr/>
        </p:nvSpPr>
        <p:spPr>
          <a:xfrm>
            <a:off x="243840" y="1198880"/>
            <a:ext cx="9784080"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700" b="1">
                <a:latin typeface="Verdana"/>
                <a:ea typeface="Verdana"/>
              </a:rPr>
              <a:t>Renouvellement 2024 - 2030</a:t>
            </a:r>
          </a:p>
        </p:txBody>
      </p:sp>
      <p:sp>
        <p:nvSpPr>
          <p:cNvPr id="11" name="object 5">
            <a:extLst>
              <a:ext uri="{FF2B5EF4-FFF2-40B4-BE49-F238E27FC236}">
                <a16:creationId xmlns:a16="http://schemas.microsoft.com/office/drawing/2014/main" id="{0F941546-BA05-4DAA-F988-B485EFAB3A3E}"/>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Lutte Contre les Exclusions – SRHH</a:t>
            </a:r>
          </a:p>
        </p:txBody>
      </p:sp>
      <p:sp>
        <p:nvSpPr>
          <p:cNvPr id="20" name="Rectangle 19">
            <a:extLst>
              <a:ext uri="{FF2B5EF4-FFF2-40B4-BE49-F238E27FC236}">
                <a16:creationId xmlns:a16="http://schemas.microsoft.com/office/drawing/2014/main" id="{16AE0422-8FA4-D516-1A06-91220104C3D7}"/>
              </a:ext>
            </a:extLst>
          </p:cNvPr>
          <p:cNvSpPr/>
          <p:nvPr/>
        </p:nvSpPr>
        <p:spPr>
          <a:xfrm>
            <a:off x="2046663" y="1837990"/>
            <a:ext cx="8226578" cy="106287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600" b="1">
                <a:latin typeface="Verdana"/>
                <a:ea typeface="Verdana"/>
              </a:rPr>
              <a:t>Orientation stratégique du schéma en 3 axes </a:t>
            </a:r>
            <a:endParaRPr lang="fr-FR" sz="1600" b="1">
              <a:latin typeface="Verdana" panose="020B0604030504040204" pitchFamily="34" charset="0"/>
              <a:ea typeface="Verdana" panose="020B0604030504040204" pitchFamily="34" charset="0"/>
            </a:endParaRPr>
          </a:p>
        </p:txBody>
      </p:sp>
      <p:sp>
        <p:nvSpPr>
          <p:cNvPr id="22" name="Rectangle 21">
            <a:extLst>
              <a:ext uri="{FF2B5EF4-FFF2-40B4-BE49-F238E27FC236}">
                <a16:creationId xmlns:a16="http://schemas.microsoft.com/office/drawing/2014/main" id="{E97A9A15-992B-CCF1-80C3-6BFFF0E49843}"/>
              </a:ext>
            </a:extLst>
          </p:cNvPr>
          <p:cNvSpPr/>
          <p:nvPr/>
        </p:nvSpPr>
        <p:spPr>
          <a:xfrm>
            <a:off x="533400" y="3389895"/>
            <a:ext cx="3295650" cy="3020430"/>
          </a:xfrm>
          <a:prstGeom prst="rect">
            <a:avLst/>
          </a:prstGeom>
          <a:solidFill>
            <a:srgbClr val="B8D0E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fr-FR" sz="1600" b="1">
                <a:solidFill>
                  <a:schemeClr val="tx1"/>
                </a:solidFill>
                <a:ea typeface="+mn-lt"/>
                <a:cs typeface="+mn-lt"/>
              </a:rPr>
              <a:t>Axe 1 - Développer une offre de logement et d’hébergement répondant à la diversité des besoins, en réduisant les déséquilibres territoriaux</a:t>
            </a:r>
            <a:r>
              <a:rPr lang="fr-FR" sz="1600" b="1">
                <a:solidFill>
                  <a:schemeClr val="tx1"/>
                </a:solidFill>
                <a:latin typeface="Verdana"/>
                <a:ea typeface="Verdana"/>
              </a:rPr>
              <a:t> </a:t>
            </a:r>
            <a:endParaRPr lang="fr-FR" sz="1600">
              <a:solidFill>
                <a:schemeClr val="tx1"/>
              </a:solidFill>
              <a:latin typeface="Verdana"/>
              <a:ea typeface="Verdana"/>
            </a:endParaRPr>
          </a:p>
          <a:p>
            <a:pPr marL="171450" indent="-171450">
              <a:buFont typeface="Wingdings"/>
              <a:buChar char="Ø"/>
            </a:pPr>
            <a:r>
              <a:rPr lang="fr-FR" sz="1200">
                <a:solidFill>
                  <a:schemeClr val="tx1"/>
                </a:solidFill>
                <a:latin typeface="Verdana"/>
                <a:ea typeface="Verdana"/>
              </a:rPr>
              <a:t>Développer une offre de logement diversifiée et accessible</a:t>
            </a:r>
          </a:p>
          <a:p>
            <a:pPr marL="171450" indent="-171450">
              <a:buFont typeface="Wingdings"/>
              <a:buChar char="Ø"/>
            </a:pPr>
            <a:r>
              <a:rPr lang="fr-FR" sz="1200">
                <a:solidFill>
                  <a:schemeClr val="tx1"/>
                </a:solidFill>
                <a:latin typeface="Verdana"/>
                <a:ea typeface="Verdana"/>
              </a:rPr>
              <a:t>Développer une offre d'hébergement et de logement plus qualitative et mieux répartie </a:t>
            </a:r>
          </a:p>
          <a:p>
            <a:pPr marL="171450" indent="-171450">
              <a:buFont typeface="Wingdings"/>
              <a:buChar char="Ø"/>
            </a:pPr>
            <a:r>
              <a:rPr lang="fr-FR" sz="1200">
                <a:solidFill>
                  <a:schemeClr val="tx1"/>
                </a:solidFill>
                <a:latin typeface="Verdana"/>
                <a:ea typeface="Verdana"/>
              </a:rPr>
              <a:t>Mobiliser les outils d'urbanisme et de maitrise foncière pour produire un parc de logement répondant aux besoins </a:t>
            </a:r>
          </a:p>
        </p:txBody>
      </p:sp>
      <p:sp>
        <p:nvSpPr>
          <p:cNvPr id="24" name="Rectangle 23">
            <a:extLst>
              <a:ext uri="{FF2B5EF4-FFF2-40B4-BE49-F238E27FC236}">
                <a16:creationId xmlns:a16="http://schemas.microsoft.com/office/drawing/2014/main" id="{B4032797-49C3-9772-D144-44F36184722E}"/>
              </a:ext>
            </a:extLst>
          </p:cNvPr>
          <p:cNvSpPr/>
          <p:nvPr/>
        </p:nvSpPr>
        <p:spPr>
          <a:xfrm>
            <a:off x="4448175" y="3389895"/>
            <a:ext cx="3295650" cy="3020430"/>
          </a:xfrm>
          <a:prstGeom prst="rect">
            <a:avLst/>
          </a:prstGeom>
          <a:solidFill>
            <a:srgbClr val="B8D0E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fr-FR" sz="1600" b="1">
                <a:solidFill>
                  <a:schemeClr val="tx1"/>
                </a:solidFill>
                <a:ea typeface="+mn-lt"/>
                <a:cs typeface="+mn-lt"/>
              </a:rPr>
              <a:t>Axe 2 - Améliorer, adapter et requalifier le parc existant et le cadre de vie en évitant les effets d'éviction des ménages modestes</a:t>
            </a:r>
            <a:endParaRPr lang="fr-FR" sz="1400">
              <a:solidFill>
                <a:schemeClr val="tx1"/>
              </a:solidFill>
              <a:latin typeface="Verdana" panose="020B0604030504040204" pitchFamily="34" charset="0"/>
              <a:ea typeface="Verdana" panose="020B0604030504040204" pitchFamily="34" charset="0"/>
            </a:endParaRPr>
          </a:p>
          <a:p>
            <a:pPr marL="285750" indent="-285750">
              <a:buFont typeface="Wingdings"/>
              <a:buChar char="Ø"/>
            </a:pPr>
            <a:endParaRPr lang="fr-FR" sz="1200">
              <a:solidFill>
                <a:schemeClr val="tx1"/>
              </a:solidFill>
              <a:latin typeface="Verdana"/>
              <a:ea typeface="Verdana"/>
            </a:endParaRPr>
          </a:p>
          <a:p>
            <a:pPr marL="171450" indent="-171450">
              <a:buFont typeface="Wingdings"/>
              <a:buChar char="Ø"/>
            </a:pPr>
            <a:r>
              <a:rPr lang="fr-FR" sz="1200">
                <a:solidFill>
                  <a:schemeClr val="tx1"/>
                </a:solidFill>
                <a:latin typeface="Verdana"/>
                <a:ea typeface="Verdana"/>
              </a:rPr>
              <a:t>Lutter contre le mal-logement et le processus de dégradation de l'habitat </a:t>
            </a:r>
          </a:p>
          <a:p>
            <a:pPr marL="171450" indent="-171450">
              <a:buFont typeface="Wingdings"/>
              <a:buChar char="Ø"/>
            </a:pPr>
            <a:r>
              <a:rPr lang="fr-FR" sz="1200">
                <a:solidFill>
                  <a:schemeClr val="tx1"/>
                </a:solidFill>
                <a:latin typeface="Verdana"/>
                <a:ea typeface="Verdana"/>
              </a:rPr>
              <a:t>Accélérer la rénovation énergétique et l'adaptation des logements structures d'hébergement </a:t>
            </a:r>
          </a:p>
          <a:p>
            <a:pPr marL="171450" indent="-171450">
              <a:buFont typeface="Wingdings"/>
              <a:buChar char="Ø"/>
            </a:pPr>
            <a:r>
              <a:rPr lang="fr-FR" sz="1200">
                <a:solidFill>
                  <a:schemeClr val="tx1"/>
                </a:solidFill>
                <a:latin typeface="Verdana"/>
                <a:ea typeface="Verdana"/>
              </a:rPr>
              <a:t>Garantir la mise en œuvre des projets de renouvellement urbain </a:t>
            </a:r>
          </a:p>
          <a:p>
            <a:pPr algn="ctr"/>
            <a:endParaRPr lang="fr-FR" sz="1600" b="1">
              <a:solidFill>
                <a:schemeClr val="tx1"/>
              </a:solidFill>
              <a:latin typeface="Calibri"/>
              <a:ea typeface="Verdana" panose="020B0604030504040204" pitchFamily="34" charset="0"/>
              <a:cs typeface="Calibri"/>
            </a:endParaRPr>
          </a:p>
          <a:p>
            <a:pPr algn="ctr"/>
            <a:endParaRPr lang="fr-FR" sz="1400">
              <a:solidFill>
                <a:schemeClr val="tx1"/>
              </a:solidFill>
              <a:latin typeface="Verdana" panose="020B0604030504040204" pitchFamily="34" charset="0"/>
              <a:ea typeface="Verdana" panose="020B0604030504040204" pitchFamily="34" charset="0"/>
            </a:endParaRPr>
          </a:p>
          <a:p>
            <a:pPr algn="ctr"/>
            <a:endParaRPr lang="fr-FR" sz="1400">
              <a:solidFill>
                <a:schemeClr val="tx1"/>
              </a:solidFill>
              <a:latin typeface="Verdana" panose="020B0604030504040204" pitchFamily="34" charset="0"/>
              <a:ea typeface="Verdana" panose="020B0604030504040204" pitchFamily="34" charset="0"/>
            </a:endParaRPr>
          </a:p>
        </p:txBody>
      </p:sp>
      <p:sp>
        <p:nvSpPr>
          <p:cNvPr id="26" name="Rectangle 25">
            <a:extLst>
              <a:ext uri="{FF2B5EF4-FFF2-40B4-BE49-F238E27FC236}">
                <a16:creationId xmlns:a16="http://schemas.microsoft.com/office/drawing/2014/main" id="{7B344751-B370-F55F-DB73-BF63B1A56AF7}"/>
              </a:ext>
            </a:extLst>
          </p:cNvPr>
          <p:cNvSpPr/>
          <p:nvPr/>
        </p:nvSpPr>
        <p:spPr>
          <a:xfrm>
            <a:off x="8286750" y="3389895"/>
            <a:ext cx="3295650" cy="3020430"/>
          </a:xfrm>
          <a:prstGeom prst="rect">
            <a:avLst/>
          </a:prstGeom>
          <a:solidFill>
            <a:srgbClr val="B8D0E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fr-FR" sz="1600" b="1">
                <a:solidFill>
                  <a:schemeClr val="tx1"/>
                </a:solidFill>
                <a:ea typeface="+mn-lt"/>
                <a:cs typeface="+mn-lt"/>
              </a:rPr>
              <a:t>Axe 3 - Améliorer et harmoniser l'accompagnement des ménages vers une solution adéquate d'hébergement ou de logement</a:t>
            </a:r>
          </a:p>
          <a:p>
            <a:pPr marL="285750" indent="-285750">
              <a:buFont typeface="Wingdings"/>
              <a:buChar char="Ø"/>
            </a:pPr>
            <a:r>
              <a:rPr lang="fr-FR" sz="1200">
                <a:solidFill>
                  <a:schemeClr val="tx1"/>
                </a:solidFill>
                <a:latin typeface="Verdana"/>
                <a:ea typeface="Verdana"/>
              </a:rPr>
              <a:t>Améliorer et harmoniser le repérage, la connaissance des besoins et la prise en charge des personnes à la rue ou hébergées </a:t>
            </a:r>
          </a:p>
          <a:p>
            <a:pPr marL="285750" indent="-285750">
              <a:buFont typeface="Wingdings"/>
              <a:buChar char="Ø"/>
            </a:pPr>
            <a:r>
              <a:rPr lang="fr-FR" sz="1200">
                <a:solidFill>
                  <a:schemeClr val="tx1"/>
                </a:solidFill>
                <a:latin typeface="Verdana"/>
                <a:ea typeface="Verdana"/>
              </a:rPr>
              <a:t>Favoriser l’accès et le maintien dans le logement des personnes les plus vulnérables </a:t>
            </a:r>
          </a:p>
          <a:p>
            <a:pPr marL="285750" indent="-285750">
              <a:buFont typeface="Wingdings"/>
              <a:buChar char="Ø"/>
            </a:pPr>
            <a:r>
              <a:rPr lang="fr-FR" sz="1200">
                <a:solidFill>
                  <a:schemeClr val="tx1"/>
                </a:solidFill>
                <a:latin typeface="Verdana"/>
                <a:ea typeface="Verdana"/>
              </a:rPr>
              <a:t>Améliorer les pratiques d'attribution de logements sociaux </a:t>
            </a:r>
          </a:p>
        </p:txBody>
      </p:sp>
      <p:cxnSp>
        <p:nvCxnSpPr>
          <p:cNvPr id="28" name="Connecteur droit avec flèche 27">
            <a:extLst>
              <a:ext uri="{FF2B5EF4-FFF2-40B4-BE49-F238E27FC236}">
                <a16:creationId xmlns:a16="http://schemas.microsoft.com/office/drawing/2014/main" id="{791E0B51-7856-ACF4-0637-9D589A4FABD4}"/>
              </a:ext>
            </a:extLst>
          </p:cNvPr>
          <p:cNvCxnSpPr>
            <a:cxnSpLocks/>
          </p:cNvCxnSpPr>
          <p:nvPr/>
        </p:nvCxnSpPr>
        <p:spPr>
          <a:xfrm flipH="1">
            <a:off x="2476500" y="2948488"/>
            <a:ext cx="3545340" cy="442412"/>
          </a:xfrm>
          <a:prstGeom prst="straightConnector1">
            <a:avLst/>
          </a:prstGeom>
          <a:ln>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AB25F6E0-08E6-E9D8-AA09-D9E43BD2FB6A}"/>
              </a:ext>
            </a:extLst>
          </p:cNvPr>
          <p:cNvCxnSpPr>
            <a:cxnSpLocks/>
          </p:cNvCxnSpPr>
          <p:nvPr/>
        </p:nvCxnSpPr>
        <p:spPr>
          <a:xfrm>
            <a:off x="6012315" y="2938963"/>
            <a:ext cx="26535" cy="490037"/>
          </a:xfrm>
          <a:prstGeom prst="straightConnector1">
            <a:avLst/>
          </a:prstGeom>
          <a:ln>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181D9A16-F8F8-8F83-3871-683AA63D1DEE}"/>
              </a:ext>
            </a:extLst>
          </p:cNvPr>
          <p:cNvCxnSpPr>
            <a:cxnSpLocks/>
          </p:cNvCxnSpPr>
          <p:nvPr/>
        </p:nvCxnSpPr>
        <p:spPr>
          <a:xfrm>
            <a:off x="6031365" y="2948488"/>
            <a:ext cx="3827010" cy="394787"/>
          </a:xfrm>
          <a:prstGeom prst="straightConnector1">
            <a:avLst/>
          </a:prstGeom>
          <a:ln>
            <a:solidFill>
              <a:srgbClr val="1F497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21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8626923"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Quel mandataire êtes-vous ? (2/2) </a:t>
            </a:r>
            <a:endParaRPr lang="fr-FR" sz="3267">
              <a:latin typeface="Verdana"/>
              <a:cs typeface="Verdana"/>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cxnSp>
        <p:nvCxnSpPr>
          <p:cNvPr id="9" name="Connecteur droit 8">
            <a:extLst>
              <a:ext uri="{FF2B5EF4-FFF2-40B4-BE49-F238E27FC236}">
                <a16:creationId xmlns:a16="http://schemas.microsoft.com/office/drawing/2014/main" id="{9C7B867E-C33E-4893-B842-A405342D194D}"/>
              </a:ext>
            </a:extLst>
          </p:cNvPr>
          <p:cNvCxnSpPr/>
          <p:nvPr/>
        </p:nvCxnSpPr>
        <p:spPr>
          <a:xfrm>
            <a:off x="6096000" y="1259840"/>
            <a:ext cx="0" cy="543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06700304-5E6F-4016-AEF9-FB74960C564A}"/>
              </a:ext>
            </a:extLst>
          </p:cNvPr>
          <p:cNvCxnSpPr>
            <a:cxnSpLocks/>
          </p:cNvCxnSpPr>
          <p:nvPr/>
        </p:nvCxnSpPr>
        <p:spPr>
          <a:xfrm>
            <a:off x="782320" y="3840480"/>
            <a:ext cx="111112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AA45F103-7E79-4755-912E-3E4E662F3A93}"/>
              </a:ext>
            </a:extLst>
          </p:cNvPr>
          <p:cNvSpPr txBox="1"/>
          <p:nvPr/>
        </p:nvSpPr>
        <p:spPr>
          <a:xfrm>
            <a:off x="685874" y="1302026"/>
            <a:ext cx="2872335" cy="369332"/>
          </a:xfrm>
          <a:prstGeom prst="rect">
            <a:avLst/>
          </a:prstGeom>
          <a:solidFill>
            <a:srgbClr val="ED7D31"/>
          </a:solidFill>
          <a:ln>
            <a:noFill/>
          </a:ln>
        </p:spPr>
        <p:txBody>
          <a:bodyPr wrap="square" rtlCol="0">
            <a:spAutoFit/>
          </a:bodyPr>
          <a:lstStyle/>
          <a:p>
            <a:pPr algn="ctr"/>
            <a:r>
              <a:rPr lang="fr-FR" b="1">
                <a:solidFill>
                  <a:schemeClr val="bg1"/>
                </a:solidFill>
                <a:latin typeface="Verdana" panose="020B0604030504040204" pitchFamily="34" charset="0"/>
                <a:ea typeface="Verdana" panose="020B0604030504040204" pitchFamily="34" charset="0"/>
              </a:rPr>
              <a:t>VOS PRATIQUES</a:t>
            </a:r>
          </a:p>
        </p:txBody>
      </p:sp>
      <p:sp>
        <p:nvSpPr>
          <p:cNvPr id="22" name="ZoneTexte 21">
            <a:extLst>
              <a:ext uri="{FF2B5EF4-FFF2-40B4-BE49-F238E27FC236}">
                <a16:creationId xmlns:a16="http://schemas.microsoft.com/office/drawing/2014/main" id="{C362BE82-062A-47D1-A0A9-2BA93D5943BC}"/>
              </a:ext>
            </a:extLst>
          </p:cNvPr>
          <p:cNvSpPr txBox="1"/>
          <p:nvPr/>
        </p:nvSpPr>
        <p:spPr>
          <a:xfrm>
            <a:off x="677332" y="1782177"/>
            <a:ext cx="5418667" cy="2034596"/>
          </a:xfrm>
          <a:prstGeom prst="rect">
            <a:avLst/>
          </a:prstGeom>
          <a:noFill/>
        </p:spPr>
        <p:txBody>
          <a:bodyPr wrap="square" lIns="91440" tIns="45720" rIns="91440" bIns="45720" rtlCol="0" anchor="t">
            <a:spAutoFit/>
          </a:bodyPr>
          <a:lstStyle/>
          <a:p>
            <a:pPr>
              <a:lnSpc>
                <a:spcPct val="107000"/>
              </a:lnSpc>
            </a:pPr>
            <a:r>
              <a:rPr lang="fr-FR" sz="1100" i="1">
                <a:solidFill>
                  <a:schemeClr val="accent2">
                    <a:lumMod val="75000"/>
                  </a:schemeClr>
                </a:solidFill>
                <a:effectLst/>
                <a:latin typeface="Verdana"/>
                <a:ea typeface="Verdana"/>
                <a:cs typeface="Times New Roman"/>
              </a:rPr>
              <a:t>Par exemple :</a:t>
            </a:r>
            <a:r>
              <a:rPr lang="fr-FR" sz="1100" i="1">
                <a:solidFill>
                  <a:schemeClr val="accent2">
                    <a:lumMod val="75000"/>
                  </a:schemeClr>
                </a:solidFill>
                <a:latin typeface="Verdana"/>
                <a:ea typeface="Verdana"/>
                <a:cs typeface="Times New Roman"/>
              </a:rPr>
              <a:t> </a:t>
            </a:r>
            <a:endParaRPr lang="fr-FR" sz="1100" i="1">
              <a:solidFill>
                <a:schemeClr val="accent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marL="228600" indent="-228600">
              <a:lnSpc>
                <a:spcPct val="107000"/>
              </a:lnSpc>
              <a:buFont typeface="Wingdings" panose="05000000000000000000" pitchFamily="2" charset="2"/>
              <a:buChar char=""/>
            </a:pPr>
            <a:r>
              <a:rPr lang="fr-FR" sz="1200">
                <a:solidFill>
                  <a:schemeClr val="accent2">
                    <a:lumMod val="75000"/>
                  </a:schemeClr>
                </a:solidFill>
                <a:latin typeface="Verdana"/>
                <a:ea typeface="Verdana"/>
                <a:cs typeface="Times New Roman"/>
              </a:rPr>
              <a:t>Comment vous faites-vous le relais des problématiques de votre territoire / de votre secteur au sein de vos mandats ?</a:t>
            </a:r>
          </a:p>
          <a:p>
            <a:pPr marL="228600" indent="-228600">
              <a:lnSpc>
                <a:spcPct val="107000"/>
              </a:lnSpc>
              <a:buFont typeface="Wingdings" panose="05000000000000000000" pitchFamily="2" charset="2"/>
              <a:buChar char=""/>
            </a:pPr>
            <a:r>
              <a:rPr lang="fr-FR" sz="1200">
                <a:solidFill>
                  <a:schemeClr val="accent2">
                    <a:lumMod val="75000"/>
                  </a:schemeClr>
                </a:solidFill>
                <a:latin typeface="Verdana"/>
                <a:ea typeface="Verdana"/>
                <a:cs typeface="Times New Roman"/>
              </a:rPr>
              <a:t>Quelles sont vos interactions entre titulaire et suppléant d’un même mandat ?</a:t>
            </a:r>
          </a:p>
          <a:p>
            <a:pPr marL="228600" indent="-228600">
              <a:lnSpc>
                <a:spcPct val="107000"/>
              </a:lnSpc>
              <a:buFont typeface="Wingdings" panose="05000000000000000000" pitchFamily="2" charset="2"/>
              <a:buChar char=""/>
            </a:pPr>
            <a:r>
              <a:rPr lang="fr-FR" sz="1200">
                <a:solidFill>
                  <a:schemeClr val="accent2">
                    <a:lumMod val="75000"/>
                  </a:schemeClr>
                </a:solidFill>
                <a:latin typeface="Verdana"/>
                <a:ea typeface="Verdana"/>
                <a:cs typeface="Times New Roman"/>
              </a:rPr>
              <a:t>Quelles personnes ressources mobilisez-vous à l’URIOPSS en cas de besoin ?</a:t>
            </a:r>
          </a:p>
          <a:p>
            <a:pPr marL="228600" indent="-228600">
              <a:lnSpc>
                <a:spcPct val="107000"/>
              </a:lnSpc>
              <a:spcAft>
                <a:spcPts val="800"/>
              </a:spcAft>
              <a:buFont typeface="Wingdings" panose="05000000000000000000" pitchFamily="2" charset="2"/>
              <a:buChar char=""/>
            </a:pPr>
            <a:r>
              <a:rPr lang="fr-FR" sz="1200">
                <a:solidFill>
                  <a:schemeClr val="accent2">
                    <a:lumMod val="75000"/>
                  </a:schemeClr>
                </a:solidFill>
                <a:latin typeface="Verdana"/>
                <a:ea typeface="Verdana"/>
                <a:cs typeface="Times New Roman"/>
              </a:rPr>
              <a:t>Quelles ressources écrites de l’URIOPSS (documents de conjoncture, notes de positionnement…) utilisez-vous dans le cadre de votre rôle de mandataire ? </a:t>
            </a:r>
          </a:p>
        </p:txBody>
      </p:sp>
      <p:sp>
        <p:nvSpPr>
          <p:cNvPr id="23" name="ZoneTexte 22">
            <a:extLst>
              <a:ext uri="{FF2B5EF4-FFF2-40B4-BE49-F238E27FC236}">
                <a16:creationId xmlns:a16="http://schemas.microsoft.com/office/drawing/2014/main" id="{C68FA631-6663-4AFB-B0FE-3E90EA078EF9}"/>
              </a:ext>
            </a:extLst>
          </p:cNvPr>
          <p:cNvSpPr txBox="1"/>
          <p:nvPr/>
        </p:nvSpPr>
        <p:spPr>
          <a:xfrm>
            <a:off x="6239539" y="1267160"/>
            <a:ext cx="2872335" cy="369332"/>
          </a:xfrm>
          <a:prstGeom prst="rect">
            <a:avLst/>
          </a:prstGeom>
          <a:solidFill>
            <a:srgbClr val="FC3ED3"/>
          </a:solidFill>
        </p:spPr>
        <p:txBody>
          <a:bodyPr wrap="square" rtlCol="0">
            <a:spAutoFit/>
          </a:bodyPr>
          <a:lstStyle/>
          <a:p>
            <a:pPr algn="ctr"/>
            <a:r>
              <a:rPr lang="fr-FR" b="1">
                <a:solidFill>
                  <a:schemeClr val="bg1"/>
                </a:solidFill>
                <a:latin typeface="Verdana" panose="020B0604030504040204" pitchFamily="34" charset="0"/>
                <a:ea typeface="Verdana" panose="020B0604030504040204" pitchFamily="34" charset="0"/>
              </a:rPr>
              <a:t>VOS DIFFICULTES</a:t>
            </a:r>
          </a:p>
        </p:txBody>
      </p:sp>
      <p:sp>
        <p:nvSpPr>
          <p:cNvPr id="24" name="ZoneTexte 23">
            <a:extLst>
              <a:ext uri="{FF2B5EF4-FFF2-40B4-BE49-F238E27FC236}">
                <a16:creationId xmlns:a16="http://schemas.microsoft.com/office/drawing/2014/main" id="{B71A6464-1B96-4BE1-BA79-0BBA21335B07}"/>
              </a:ext>
            </a:extLst>
          </p:cNvPr>
          <p:cNvSpPr txBox="1"/>
          <p:nvPr/>
        </p:nvSpPr>
        <p:spPr>
          <a:xfrm>
            <a:off x="6230998" y="1803873"/>
            <a:ext cx="4652966" cy="1244123"/>
          </a:xfrm>
          <a:prstGeom prst="rect">
            <a:avLst/>
          </a:prstGeom>
          <a:noFill/>
        </p:spPr>
        <p:txBody>
          <a:bodyPr wrap="square" rtlCol="0">
            <a:spAutoFit/>
          </a:bodyPr>
          <a:lstStyle/>
          <a:p>
            <a:pPr>
              <a:lnSpc>
                <a:spcPct val="107000"/>
              </a:lnSpc>
            </a:pPr>
            <a:r>
              <a:rPr lang="fr-FR" sz="1100" i="1">
                <a:solidFill>
                  <a:srgbClr val="DB03AD"/>
                </a:solidFill>
                <a:latin typeface="Verdana" panose="020B0604030504040204" pitchFamily="34" charset="0"/>
                <a:ea typeface="Verdana" panose="020B0604030504040204" pitchFamily="34" charset="0"/>
                <a:cs typeface="Times New Roman" panose="02020603050405020304" pitchFamily="18" charset="0"/>
              </a:rPr>
              <a:t>Par exemple :</a:t>
            </a:r>
          </a:p>
          <a:p>
            <a:pPr marL="228600" indent="-228600">
              <a:lnSpc>
                <a:spcPct val="107000"/>
              </a:lnSpc>
              <a:buFont typeface="Wingdings" panose="05000000000000000000" pitchFamily="2" charset="2"/>
              <a:buChar char=""/>
            </a:pPr>
            <a:r>
              <a:rPr lang="fr-FR" sz="1200">
                <a:solidFill>
                  <a:srgbClr val="DB03AD"/>
                </a:solidFill>
                <a:latin typeface="Verdana" panose="020B0604030504040204" pitchFamily="34" charset="0"/>
                <a:ea typeface="Verdana" panose="020B0604030504040204" pitchFamily="34" charset="0"/>
                <a:cs typeface="Times New Roman" panose="02020603050405020304" pitchFamily="18" charset="0"/>
              </a:rPr>
              <a:t>Qu’est-ce qui vous pose le plus de difficultés dans votre rôle de mandataire ?</a:t>
            </a:r>
          </a:p>
          <a:p>
            <a:pPr marL="228600" indent="-228600">
              <a:lnSpc>
                <a:spcPct val="107000"/>
              </a:lnSpc>
              <a:buFont typeface="Wingdings" panose="05000000000000000000" pitchFamily="2" charset="2"/>
              <a:buChar char=""/>
            </a:pPr>
            <a:endParaRPr lang="fr-FR" sz="1200">
              <a:solidFill>
                <a:srgbClr val="DB03AD"/>
              </a:solidFill>
              <a:latin typeface="Verdana" panose="020B0604030504040204" pitchFamily="34" charset="0"/>
              <a:ea typeface="Verdana" panose="020B0604030504040204" pitchFamily="34" charset="0"/>
              <a:cs typeface="Times New Roman" panose="02020603050405020304" pitchFamily="18" charset="0"/>
            </a:endParaRPr>
          </a:p>
          <a:p>
            <a:pPr marL="228600" indent="-228600">
              <a:lnSpc>
                <a:spcPct val="107000"/>
              </a:lnSpc>
              <a:spcAft>
                <a:spcPts val="800"/>
              </a:spcAft>
              <a:buFont typeface="Wingdings" panose="05000000000000000000" pitchFamily="2" charset="2"/>
              <a:buChar char=""/>
            </a:pPr>
            <a:r>
              <a:rPr lang="fr-FR" sz="1200">
                <a:solidFill>
                  <a:srgbClr val="DB03AD"/>
                </a:solidFill>
                <a:latin typeface="Verdana" panose="020B0604030504040204" pitchFamily="34" charset="0"/>
                <a:ea typeface="Verdana" panose="020B0604030504040204" pitchFamily="34" charset="0"/>
                <a:cs typeface="Times New Roman" panose="02020603050405020304" pitchFamily="18" charset="0"/>
              </a:rPr>
              <a:t>Qu’est-ce qui vous a manqué cette année dans votre rôle de mandataire ? </a:t>
            </a:r>
          </a:p>
        </p:txBody>
      </p:sp>
      <p:sp>
        <p:nvSpPr>
          <p:cNvPr id="25" name="ZoneTexte 24">
            <a:extLst>
              <a:ext uri="{FF2B5EF4-FFF2-40B4-BE49-F238E27FC236}">
                <a16:creationId xmlns:a16="http://schemas.microsoft.com/office/drawing/2014/main" id="{9ED8D5B4-4E5D-4CC2-99AE-9C457DF9A940}"/>
              </a:ext>
            </a:extLst>
          </p:cNvPr>
          <p:cNvSpPr txBox="1"/>
          <p:nvPr/>
        </p:nvSpPr>
        <p:spPr>
          <a:xfrm>
            <a:off x="685874" y="3969778"/>
            <a:ext cx="2872335" cy="369332"/>
          </a:xfrm>
          <a:prstGeom prst="rect">
            <a:avLst/>
          </a:prstGeom>
          <a:solidFill>
            <a:schemeClr val="accent5"/>
          </a:solidFill>
          <a:ln>
            <a:noFill/>
          </a:ln>
        </p:spPr>
        <p:txBody>
          <a:bodyPr wrap="square" rtlCol="0">
            <a:spAutoFit/>
          </a:bodyPr>
          <a:lstStyle/>
          <a:p>
            <a:pPr algn="ctr"/>
            <a:r>
              <a:rPr lang="fr-FR" b="1">
                <a:solidFill>
                  <a:schemeClr val="bg1"/>
                </a:solidFill>
                <a:latin typeface="Verdana" panose="020B0604030504040204" pitchFamily="34" charset="0"/>
                <a:ea typeface="Verdana" panose="020B0604030504040204" pitchFamily="34" charset="0"/>
              </a:rPr>
              <a:t>VOS ATTENTES</a:t>
            </a:r>
          </a:p>
        </p:txBody>
      </p:sp>
      <p:sp>
        <p:nvSpPr>
          <p:cNvPr id="26" name="ZoneTexte 25">
            <a:extLst>
              <a:ext uri="{FF2B5EF4-FFF2-40B4-BE49-F238E27FC236}">
                <a16:creationId xmlns:a16="http://schemas.microsoft.com/office/drawing/2014/main" id="{8E7DCC63-E2C1-4F0E-BADA-C973B9D48A7D}"/>
              </a:ext>
            </a:extLst>
          </p:cNvPr>
          <p:cNvSpPr txBox="1"/>
          <p:nvPr/>
        </p:nvSpPr>
        <p:spPr>
          <a:xfrm>
            <a:off x="685874" y="4506491"/>
            <a:ext cx="5418666" cy="2034596"/>
          </a:xfrm>
          <a:prstGeom prst="rect">
            <a:avLst/>
          </a:prstGeom>
          <a:noFill/>
        </p:spPr>
        <p:txBody>
          <a:bodyPr wrap="square" lIns="91440" tIns="45720" rIns="91440" bIns="45720" rtlCol="0" anchor="t">
            <a:spAutoFit/>
          </a:bodyPr>
          <a:lstStyle/>
          <a:p>
            <a:pPr>
              <a:lnSpc>
                <a:spcPct val="107000"/>
              </a:lnSpc>
            </a:pPr>
            <a:r>
              <a:rPr lang="fr-FR" sz="1100" i="1">
                <a:solidFill>
                  <a:schemeClr val="accent1"/>
                </a:solidFill>
                <a:latin typeface="Verdana"/>
                <a:ea typeface="Verdana"/>
                <a:cs typeface="Times New Roman"/>
              </a:rPr>
              <a:t>Par exemple :</a:t>
            </a:r>
          </a:p>
          <a:p>
            <a:pPr marL="228600" indent="-228600">
              <a:lnSpc>
                <a:spcPct val="107000"/>
              </a:lnSpc>
              <a:buFont typeface="Wingdings" panose="05000000000000000000" pitchFamily="2" charset="2"/>
              <a:buChar char=""/>
            </a:pPr>
            <a:r>
              <a:rPr lang="fr-FR" sz="1200">
                <a:solidFill>
                  <a:schemeClr val="accent1"/>
                </a:solidFill>
                <a:latin typeface="Verdana"/>
                <a:ea typeface="Verdana"/>
                <a:cs typeface="Times New Roman"/>
              </a:rPr>
              <a:t>Qu’attendez-vous de l’URIOPSS afin de mieux vous accompagner dans votre rôle de mandataire : </a:t>
            </a:r>
            <a:endParaRPr lang="fr-FR" sz="1200">
              <a:solidFill>
                <a:schemeClr val="accent1"/>
              </a:solidFill>
              <a:latin typeface="Verdana" panose="020B0604030504040204" pitchFamily="34" charset="0"/>
              <a:ea typeface="Verdana" panose="020B0604030504040204" pitchFamily="34" charset="0"/>
              <a:cs typeface="Times New Roman" panose="02020603050405020304" pitchFamily="18" charset="0"/>
            </a:endParaRPr>
          </a:p>
          <a:p>
            <a:pPr marL="685800" lvl="1" indent="-228600">
              <a:lnSpc>
                <a:spcPct val="107000"/>
              </a:lnSpc>
              <a:buFont typeface="Symbol" panose="05050102010706020507" pitchFamily="18" charset="2"/>
              <a:buChar char=""/>
            </a:pPr>
            <a:r>
              <a:rPr lang="fr-FR" sz="1200">
                <a:solidFill>
                  <a:schemeClr val="accent1"/>
                </a:solidFill>
                <a:latin typeface="Verdana"/>
                <a:ea typeface="Verdana"/>
                <a:cs typeface="Times New Roman"/>
              </a:rPr>
              <a:t>En matière de ressources mobilisables (personnes ou documents) au sein de l’URIOPSS ? </a:t>
            </a:r>
            <a:endParaRPr lang="fr-FR" sz="1200">
              <a:solidFill>
                <a:schemeClr val="accent1"/>
              </a:solidFill>
              <a:latin typeface="Verdana" panose="020B0604030504040204" pitchFamily="34" charset="0"/>
              <a:ea typeface="Verdana" panose="020B0604030504040204" pitchFamily="34" charset="0"/>
              <a:cs typeface="Times New Roman" panose="02020603050405020304" pitchFamily="18" charset="0"/>
            </a:endParaRPr>
          </a:p>
          <a:p>
            <a:pPr marL="685800" lvl="1" indent="-228600">
              <a:lnSpc>
                <a:spcPct val="107000"/>
              </a:lnSpc>
              <a:buFont typeface="Symbol" panose="05050102010706020507" pitchFamily="18" charset="2"/>
              <a:buChar char=""/>
            </a:pPr>
            <a:r>
              <a:rPr lang="fr-FR" sz="1200">
                <a:solidFill>
                  <a:schemeClr val="accent1"/>
                </a:solidFill>
                <a:latin typeface="Verdana"/>
                <a:ea typeface="Verdana"/>
                <a:cs typeface="Times New Roman"/>
              </a:rPr>
              <a:t>En matière de liens entre associations d’un même territoire / secteur afin de mieux repérer les problématiques ?</a:t>
            </a:r>
          </a:p>
          <a:p>
            <a:pPr marL="685800" lvl="1" indent="-228600">
              <a:lnSpc>
                <a:spcPct val="107000"/>
              </a:lnSpc>
              <a:buFont typeface="Symbol" panose="05050102010706020507" pitchFamily="18" charset="2"/>
              <a:buChar char=""/>
            </a:pPr>
            <a:r>
              <a:rPr lang="fr-FR" sz="1200">
                <a:solidFill>
                  <a:schemeClr val="accent1"/>
                </a:solidFill>
                <a:latin typeface="Verdana"/>
                <a:ea typeface="Verdana"/>
                <a:cs typeface="Times New Roman"/>
              </a:rPr>
              <a:t>En matière de liens entre titulaire et suppléant ?</a:t>
            </a:r>
          </a:p>
          <a:p>
            <a:pPr marL="685800" lvl="1" indent="-228600">
              <a:lnSpc>
                <a:spcPct val="107000"/>
              </a:lnSpc>
              <a:spcAft>
                <a:spcPts val="800"/>
              </a:spcAft>
              <a:buFont typeface="Symbol" panose="05050102010706020507" pitchFamily="18" charset="2"/>
              <a:buChar char=""/>
            </a:pPr>
            <a:r>
              <a:rPr lang="fr-FR" sz="1200">
                <a:solidFill>
                  <a:schemeClr val="accent1"/>
                </a:solidFill>
                <a:latin typeface="Verdana"/>
                <a:ea typeface="Verdana"/>
                <a:cs typeface="Times New Roman"/>
              </a:rPr>
              <a:t>Autres ?</a:t>
            </a:r>
          </a:p>
        </p:txBody>
      </p:sp>
      <p:sp>
        <p:nvSpPr>
          <p:cNvPr id="27" name="ZoneTexte 26">
            <a:extLst>
              <a:ext uri="{FF2B5EF4-FFF2-40B4-BE49-F238E27FC236}">
                <a16:creationId xmlns:a16="http://schemas.microsoft.com/office/drawing/2014/main" id="{C8D3C6F7-B3D9-45F5-807A-12E6877EC564}"/>
              </a:ext>
            </a:extLst>
          </p:cNvPr>
          <p:cNvSpPr txBox="1"/>
          <p:nvPr/>
        </p:nvSpPr>
        <p:spPr>
          <a:xfrm>
            <a:off x="6230998" y="3983664"/>
            <a:ext cx="3268600" cy="369332"/>
          </a:xfrm>
          <a:prstGeom prst="rect">
            <a:avLst/>
          </a:prstGeom>
          <a:solidFill>
            <a:srgbClr val="FFBF00"/>
          </a:solidFill>
          <a:ln>
            <a:noFill/>
          </a:ln>
        </p:spPr>
        <p:txBody>
          <a:bodyPr wrap="square" rtlCol="0">
            <a:spAutoFit/>
          </a:bodyPr>
          <a:lstStyle/>
          <a:p>
            <a:pPr algn="ctr"/>
            <a:r>
              <a:rPr lang="fr-FR" b="1">
                <a:solidFill>
                  <a:schemeClr val="bg1"/>
                </a:solidFill>
                <a:latin typeface="Verdana" panose="020B0604030504040204" pitchFamily="34" charset="0"/>
                <a:ea typeface="Verdana" panose="020B0604030504040204" pitchFamily="34" charset="0"/>
              </a:rPr>
              <a:t>VOS CONTRIBUTIONS</a:t>
            </a:r>
          </a:p>
        </p:txBody>
      </p:sp>
      <p:sp>
        <p:nvSpPr>
          <p:cNvPr id="28" name="ZoneTexte 27">
            <a:extLst>
              <a:ext uri="{FF2B5EF4-FFF2-40B4-BE49-F238E27FC236}">
                <a16:creationId xmlns:a16="http://schemas.microsoft.com/office/drawing/2014/main" id="{944E69D9-2143-4E7C-BF35-144854FCDD50}"/>
              </a:ext>
            </a:extLst>
          </p:cNvPr>
          <p:cNvSpPr txBox="1"/>
          <p:nvPr/>
        </p:nvSpPr>
        <p:spPr>
          <a:xfrm>
            <a:off x="6230998" y="4520377"/>
            <a:ext cx="5418666" cy="2034596"/>
          </a:xfrm>
          <a:prstGeom prst="rect">
            <a:avLst/>
          </a:prstGeom>
          <a:noFill/>
        </p:spPr>
        <p:txBody>
          <a:bodyPr wrap="square" lIns="91440" tIns="45720" rIns="91440" bIns="45720" rtlCol="0" anchor="t">
            <a:spAutoFit/>
          </a:bodyPr>
          <a:lstStyle/>
          <a:p>
            <a:pPr>
              <a:lnSpc>
                <a:spcPct val="107000"/>
              </a:lnSpc>
            </a:pPr>
            <a:r>
              <a:rPr lang="fr-FR" sz="1100" i="1">
                <a:latin typeface="Verdana"/>
                <a:ea typeface="Verdana"/>
                <a:cs typeface="Times New Roman"/>
              </a:rPr>
              <a:t>Par exemple :</a:t>
            </a:r>
          </a:p>
          <a:p>
            <a:pPr marL="228600" indent="-228600">
              <a:lnSpc>
                <a:spcPct val="107000"/>
              </a:lnSpc>
              <a:buFont typeface="Wingdings" panose="05000000000000000000" pitchFamily="2" charset="2"/>
              <a:buChar char=""/>
            </a:pPr>
            <a:r>
              <a:rPr lang="fr-FR" sz="1200">
                <a:latin typeface="Verdana"/>
                <a:ea typeface="Verdana"/>
                <a:cs typeface="Times New Roman"/>
              </a:rPr>
              <a:t>Comment pensez-vous pouvoir partager vos informations avec l’URIOPSS et les autres mandataires ? </a:t>
            </a:r>
            <a:endParaRPr lang="fr-FR" sz="1200">
              <a:latin typeface="Verdana" panose="020B0604030504040204" pitchFamily="34" charset="0"/>
              <a:ea typeface="Verdana" panose="020B0604030504040204" pitchFamily="34" charset="0"/>
              <a:cs typeface="Times New Roman" panose="02020603050405020304" pitchFamily="18" charset="0"/>
            </a:endParaRPr>
          </a:p>
          <a:p>
            <a:pPr marL="228600" indent="-228600">
              <a:lnSpc>
                <a:spcPct val="107000"/>
              </a:lnSpc>
              <a:buFont typeface="Wingdings" panose="05000000000000000000" pitchFamily="2" charset="2"/>
              <a:buChar char=""/>
            </a:pPr>
            <a:endParaRPr lang="fr-FR" sz="1200">
              <a:latin typeface="Verdana" panose="020B0604030504040204" pitchFamily="34" charset="0"/>
              <a:ea typeface="Verdana" panose="020B0604030504040204" pitchFamily="34" charset="0"/>
              <a:cs typeface="Times New Roman" panose="02020603050405020304" pitchFamily="18" charset="0"/>
            </a:endParaRPr>
          </a:p>
          <a:p>
            <a:pPr marL="228600" indent="-228600">
              <a:lnSpc>
                <a:spcPct val="107000"/>
              </a:lnSpc>
              <a:buFont typeface="Wingdings" panose="05000000000000000000" pitchFamily="2" charset="2"/>
              <a:buChar char=""/>
            </a:pPr>
            <a:r>
              <a:rPr lang="fr-FR" sz="1200">
                <a:latin typeface="Verdana"/>
                <a:ea typeface="Verdana"/>
                <a:cs typeface="Times New Roman"/>
              </a:rPr>
              <a:t>Êtes-vous prêts à vous engager régulièrement dans des réunions / des webinaires pour partager vos informations ?</a:t>
            </a:r>
          </a:p>
          <a:p>
            <a:pPr marL="228600" indent="-228600">
              <a:lnSpc>
                <a:spcPct val="107000"/>
              </a:lnSpc>
              <a:buFont typeface="Wingdings" panose="05000000000000000000" pitchFamily="2" charset="2"/>
              <a:buChar char=""/>
            </a:pPr>
            <a:endParaRPr lang="fr-FR" sz="1200">
              <a:latin typeface="Verdana" panose="020B0604030504040204" pitchFamily="34" charset="0"/>
              <a:ea typeface="Verdana" panose="020B0604030504040204" pitchFamily="34" charset="0"/>
              <a:cs typeface="Times New Roman" panose="02020603050405020304" pitchFamily="18" charset="0"/>
            </a:endParaRPr>
          </a:p>
          <a:p>
            <a:pPr marL="228600" indent="-228600">
              <a:lnSpc>
                <a:spcPct val="107000"/>
              </a:lnSpc>
              <a:buFont typeface="Wingdings" panose="05000000000000000000" pitchFamily="2" charset="2"/>
              <a:buChar char=""/>
            </a:pPr>
            <a:r>
              <a:rPr lang="fr-FR" sz="1200">
                <a:latin typeface="Verdana"/>
                <a:ea typeface="Verdana"/>
                <a:cs typeface="Times New Roman"/>
              </a:rPr>
              <a:t>Comment transmettre régulièrement vos </a:t>
            </a:r>
            <a:r>
              <a:rPr lang="fr-FR" sz="1200" err="1">
                <a:latin typeface="Verdana"/>
                <a:ea typeface="Verdana"/>
                <a:cs typeface="Times New Roman"/>
              </a:rPr>
              <a:t>compte-rendus</a:t>
            </a:r>
            <a:r>
              <a:rPr lang="fr-FR" sz="1200">
                <a:latin typeface="Verdana"/>
                <a:ea typeface="Verdana"/>
                <a:cs typeface="Times New Roman"/>
              </a:rPr>
              <a:t> et les dates des réunions de vos mandats ?</a:t>
            </a:r>
          </a:p>
          <a:p>
            <a:pPr marL="228600" indent="-228600">
              <a:lnSpc>
                <a:spcPct val="107000"/>
              </a:lnSpc>
              <a:buFont typeface="Wingdings" panose="05000000000000000000" pitchFamily="2" charset="2"/>
              <a:buChar char=""/>
            </a:pPr>
            <a:endParaRPr lang="fr-FR" sz="120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0934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7" descr="Une image contenant texte, Police, logo, Graphique&#10;&#10;Description générée automatiquement">
            <a:extLst>
              <a:ext uri="{FF2B5EF4-FFF2-40B4-BE49-F238E27FC236}">
                <a16:creationId xmlns:a16="http://schemas.microsoft.com/office/drawing/2014/main" id="{4F80BCE2-6CE8-4FCB-10C9-57D411E832B0}"/>
              </a:ext>
            </a:extLst>
          </p:cNvPr>
          <p:cNvPicPr/>
          <p:nvPr/>
        </p:nvPicPr>
        <p:blipFill>
          <a:blip r:embed="rId2" cstate="print"/>
          <a:stretch>
            <a:fillRect/>
          </a:stretch>
        </p:blipFill>
        <p:spPr>
          <a:xfrm>
            <a:off x="10883964" y="376965"/>
            <a:ext cx="1009649" cy="1142999"/>
          </a:xfrm>
          <a:prstGeom prst="rect">
            <a:avLst/>
          </a:prstGeom>
        </p:spPr>
      </p:pic>
      <p:sp>
        <p:nvSpPr>
          <p:cNvPr id="5" name="object 2">
            <a:extLst>
              <a:ext uri="{FF2B5EF4-FFF2-40B4-BE49-F238E27FC236}">
                <a16:creationId xmlns:a16="http://schemas.microsoft.com/office/drawing/2014/main" id="{D1A82471-6E30-C27A-D1CE-17133C672B9E}"/>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7" name="object 5">
            <a:extLst>
              <a:ext uri="{FF2B5EF4-FFF2-40B4-BE49-F238E27FC236}">
                <a16:creationId xmlns:a16="http://schemas.microsoft.com/office/drawing/2014/main" id="{0C1A6E7C-112B-C9DB-B1DF-5FFA002CE558}"/>
              </a:ext>
            </a:extLst>
          </p:cNvPr>
          <p:cNvSpPr txBox="1"/>
          <p:nvPr/>
        </p:nvSpPr>
        <p:spPr>
          <a:xfrm>
            <a:off x="677333" y="6508463"/>
            <a:ext cx="7247467" cy="234317"/>
          </a:xfrm>
          <a:prstGeom prst="rect">
            <a:avLst/>
          </a:prstGeom>
        </p:spPr>
        <p:txBody>
          <a:bodyPr vert="horz" wrap="square" lIns="0" tIns="8467" rIns="0" bIns="0" rtlCol="0" anchor="t">
            <a:spAutoFit/>
          </a:bodyPr>
          <a:lstStyle/>
          <a:p>
            <a:pPr marL="8255">
              <a:spcBef>
                <a:spcPts val="67"/>
              </a:spcBef>
            </a:pPr>
            <a:r>
              <a:rPr lang="fr-FR" sz="1450" b="1" spc="-13">
                <a:solidFill>
                  <a:srgbClr val="1F497D"/>
                </a:solidFill>
                <a:latin typeface="Arial"/>
                <a:cs typeface="Arial"/>
              </a:rPr>
              <a:t>Lutte Contre les Exclusions – Quelle situation pour 2024 ?  </a:t>
            </a:r>
          </a:p>
        </p:txBody>
      </p:sp>
      <p:sp>
        <p:nvSpPr>
          <p:cNvPr id="4" name="Titre 1">
            <a:extLst>
              <a:ext uri="{FF2B5EF4-FFF2-40B4-BE49-F238E27FC236}">
                <a16:creationId xmlns:a16="http://schemas.microsoft.com/office/drawing/2014/main" id="{2D0AE66E-5D76-C719-F8BE-B9473CF5BA01}"/>
              </a:ext>
            </a:extLst>
          </p:cNvPr>
          <p:cNvSpPr txBox="1">
            <a:spLocks/>
          </p:cNvSpPr>
          <p:nvPr/>
        </p:nvSpPr>
        <p:spPr>
          <a:xfrm>
            <a:off x="239184" y="581089"/>
            <a:ext cx="10837333" cy="60939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50" b="1" spc="-287">
                <a:solidFill>
                  <a:srgbClr val="1F497D"/>
                </a:solidFill>
                <a:latin typeface="Verdana"/>
                <a:ea typeface="Verdana"/>
              </a:rPr>
              <a:t>Quelle situation pour 2024 ? </a:t>
            </a:r>
          </a:p>
        </p:txBody>
      </p:sp>
      <p:sp>
        <p:nvSpPr>
          <p:cNvPr id="11" name="ZoneTexte 10">
            <a:extLst>
              <a:ext uri="{FF2B5EF4-FFF2-40B4-BE49-F238E27FC236}">
                <a16:creationId xmlns:a16="http://schemas.microsoft.com/office/drawing/2014/main" id="{C8BAD841-85DA-A3BD-40A9-5FAC3B1EB41C}"/>
              </a:ext>
            </a:extLst>
          </p:cNvPr>
          <p:cNvSpPr txBox="1"/>
          <p:nvPr/>
        </p:nvSpPr>
        <p:spPr>
          <a:xfrm>
            <a:off x="243840" y="1198880"/>
            <a:ext cx="9784080"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700" b="1">
                <a:latin typeface="Verdana"/>
                <a:ea typeface="Verdana"/>
              </a:rPr>
              <a:t>Situation marquée par la saturation des dispositifs et difficultés budgétaires</a:t>
            </a:r>
          </a:p>
        </p:txBody>
      </p:sp>
      <p:sp>
        <p:nvSpPr>
          <p:cNvPr id="13" name="Rectangle : coins arrondis 12">
            <a:extLst>
              <a:ext uri="{FF2B5EF4-FFF2-40B4-BE49-F238E27FC236}">
                <a16:creationId xmlns:a16="http://schemas.microsoft.com/office/drawing/2014/main" id="{039FAE3F-954D-8F67-47CB-4B298B204E8C}"/>
              </a:ext>
            </a:extLst>
          </p:cNvPr>
          <p:cNvSpPr/>
          <p:nvPr/>
        </p:nvSpPr>
        <p:spPr>
          <a:xfrm>
            <a:off x="181465" y="4928690"/>
            <a:ext cx="6797247" cy="1380784"/>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r-FR" sz="1400">
                <a:solidFill>
                  <a:schemeClr val="tx1"/>
                </a:solidFill>
                <a:latin typeface="Verdana"/>
                <a:ea typeface="Verdana"/>
              </a:rPr>
              <a:t>Annonces DRIHL pour le secteur de l'hébergement</a:t>
            </a:r>
            <a:r>
              <a:rPr lang="fr-FR" sz="1200">
                <a:solidFill>
                  <a:schemeClr val="tx1"/>
                </a:solidFill>
                <a:latin typeface="Verdana"/>
                <a:ea typeface="Verdana"/>
              </a:rPr>
              <a:t> :</a:t>
            </a:r>
          </a:p>
          <a:p>
            <a:pPr marL="171450" indent="-171450">
              <a:buFont typeface="Wingdings"/>
              <a:buChar char="Ø"/>
            </a:pPr>
            <a:endParaRPr lang="fr-FR" sz="1200">
              <a:solidFill>
                <a:schemeClr val="tx1"/>
              </a:solidFill>
              <a:latin typeface="Verdana"/>
              <a:ea typeface="Verdana"/>
            </a:endParaRPr>
          </a:p>
          <a:p>
            <a:pPr marL="171450" indent="-171450">
              <a:buFont typeface="Wingdings"/>
              <a:buChar char="Ø"/>
            </a:pPr>
            <a:r>
              <a:rPr lang="fr-FR" sz="1200">
                <a:solidFill>
                  <a:schemeClr val="tx1"/>
                </a:solidFill>
                <a:latin typeface="Verdana"/>
                <a:ea typeface="Verdana"/>
              </a:rPr>
              <a:t>Maintien du parc pour 2024</a:t>
            </a:r>
          </a:p>
          <a:p>
            <a:pPr marL="171450" indent="-171450">
              <a:buFont typeface="Wingdings"/>
              <a:buChar char="Ø"/>
            </a:pPr>
            <a:r>
              <a:rPr lang="fr-FR" sz="1200">
                <a:solidFill>
                  <a:schemeClr val="tx1"/>
                </a:solidFill>
                <a:latin typeface="Verdana"/>
                <a:ea typeface="Verdana"/>
              </a:rPr>
              <a:t>Mesures économies suspendues pour 2024</a:t>
            </a:r>
          </a:p>
          <a:p>
            <a:pPr marL="171450" indent="-171450">
              <a:buFont typeface="Wingdings"/>
              <a:buChar char="Ø"/>
            </a:pPr>
            <a:r>
              <a:rPr lang="fr-FR" sz="1200">
                <a:solidFill>
                  <a:schemeClr val="tx1"/>
                </a:solidFill>
                <a:latin typeface="Verdana"/>
                <a:ea typeface="Verdana"/>
              </a:rPr>
              <a:t>Prise en compte de la revalorisation du point d'indice pour 2024</a:t>
            </a:r>
          </a:p>
          <a:p>
            <a:pPr marL="171450" indent="-171450">
              <a:buFont typeface="Wingdings"/>
              <a:buChar char="Ø"/>
            </a:pPr>
            <a:r>
              <a:rPr lang="fr-FR" sz="1200">
                <a:solidFill>
                  <a:schemeClr val="tx1"/>
                </a:solidFill>
                <a:latin typeface="Verdana"/>
                <a:ea typeface="Verdana"/>
              </a:rPr>
              <a:t>Enveloppe de 5.2 Millions d'euros pour lutter contre l'inflation</a:t>
            </a:r>
          </a:p>
        </p:txBody>
      </p:sp>
      <p:sp>
        <p:nvSpPr>
          <p:cNvPr id="16" name="ZoneTexte 15">
            <a:extLst>
              <a:ext uri="{FF2B5EF4-FFF2-40B4-BE49-F238E27FC236}">
                <a16:creationId xmlns:a16="http://schemas.microsoft.com/office/drawing/2014/main" id="{C4A2CEB7-7602-0287-3001-6CB2E686D47F}"/>
              </a:ext>
            </a:extLst>
          </p:cNvPr>
          <p:cNvSpPr txBox="1"/>
          <p:nvPr/>
        </p:nvSpPr>
        <p:spPr>
          <a:xfrm flipH="1">
            <a:off x="243156" y="2469356"/>
            <a:ext cx="604024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ea typeface="Calibri"/>
                <a:cs typeface="Calibri"/>
              </a:rPr>
              <a:t>Pour l'hébergement : </a:t>
            </a:r>
          </a:p>
          <a:p>
            <a:endParaRPr lang="fr-FR">
              <a:ea typeface="Calibri"/>
              <a:cs typeface="Calibri"/>
            </a:endParaRPr>
          </a:p>
          <a:p>
            <a:pPr marL="285750" indent="-285750">
              <a:buFont typeface="Wingdings"/>
              <a:buChar char="ü"/>
            </a:pPr>
            <a:r>
              <a:rPr lang="fr-FR">
                <a:ea typeface="Calibri"/>
                <a:cs typeface="Calibri"/>
              </a:rPr>
              <a:t>120 000 personnes hébergées (x10 en 10 ans)</a:t>
            </a:r>
          </a:p>
          <a:p>
            <a:pPr marL="285750" indent="-285750">
              <a:buFont typeface="Wingdings"/>
              <a:buChar char="ü"/>
            </a:pPr>
            <a:r>
              <a:rPr lang="fr-FR">
                <a:ea typeface="Calibri"/>
                <a:cs typeface="Calibri"/>
              </a:rPr>
              <a:t>95 650 places d'hébergement ( 50% hôtel)</a:t>
            </a:r>
          </a:p>
          <a:p>
            <a:pPr marL="285750" indent="-285750">
              <a:buFont typeface="Wingdings"/>
              <a:buChar char="ü"/>
            </a:pPr>
            <a:r>
              <a:rPr lang="fr-FR">
                <a:ea typeface="Calibri"/>
                <a:cs typeface="Calibri"/>
              </a:rPr>
              <a:t>Environ 3000 personnes en situation de rue à Paris</a:t>
            </a:r>
          </a:p>
          <a:p>
            <a:pPr marL="285750" indent="-285750">
              <a:buFont typeface="Wingdings"/>
              <a:buChar char="ü"/>
            </a:pPr>
            <a:r>
              <a:rPr lang="fr-FR">
                <a:ea typeface="Calibri"/>
                <a:cs typeface="Calibri"/>
              </a:rPr>
              <a:t>900 enfants en situation de rue IDF </a:t>
            </a:r>
          </a:p>
          <a:p>
            <a:pPr marL="285750" indent="-285750">
              <a:buFont typeface="Wingdings"/>
              <a:buChar char="ü"/>
            </a:pPr>
            <a:r>
              <a:rPr lang="fr-FR">
                <a:ea typeface="Calibri"/>
                <a:cs typeface="Calibri"/>
              </a:rPr>
              <a:t>En moyenne 80% des appels non-décrochés par le 115 </a:t>
            </a:r>
          </a:p>
          <a:p>
            <a:endParaRPr lang="fr-FR">
              <a:ea typeface="Calibri"/>
              <a:cs typeface="Calibri"/>
            </a:endParaRPr>
          </a:p>
          <a:p>
            <a:endParaRPr lang="fr-FR">
              <a:ea typeface="Calibri"/>
              <a:cs typeface="Calibri"/>
            </a:endParaRPr>
          </a:p>
        </p:txBody>
      </p:sp>
      <p:sp>
        <p:nvSpPr>
          <p:cNvPr id="19" name="ZoneTexte 18">
            <a:extLst>
              <a:ext uri="{FF2B5EF4-FFF2-40B4-BE49-F238E27FC236}">
                <a16:creationId xmlns:a16="http://schemas.microsoft.com/office/drawing/2014/main" id="{E21555DA-3DE2-9495-9E29-1DA199A6ECEF}"/>
              </a:ext>
            </a:extLst>
          </p:cNvPr>
          <p:cNvSpPr txBox="1"/>
          <p:nvPr/>
        </p:nvSpPr>
        <p:spPr>
          <a:xfrm>
            <a:off x="1931193" y="1747837"/>
            <a:ext cx="83343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a:solidFill>
                  <a:schemeClr val="accent1">
                    <a:lumMod val="50000"/>
                  </a:schemeClr>
                </a:solidFill>
                <a:ea typeface="Calibri"/>
                <a:cs typeface="Calibri"/>
              </a:rPr>
              <a:t>Quelques chiffres à retenir en Ile-de-France</a:t>
            </a:r>
            <a:r>
              <a:rPr lang="fr-FR" b="1">
                <a:solidFill>
                  <a:schemeClr val="accent1">
                    <a:lumMod val="50000"/>
                  </a:schemeClr>
                </a:solidFill>
                <a:ea typeface="Calibri"/>
                <a:cs typeface="Calibri"/>
              </a:rPr>
              <a:t> </a:t>
            </a:r>
          </a:p>
        </p:txBody>
      </p:sp>
      <p:sp>
        <p:nvSpPr>
          <p:cNvPr id="20" name="ZoneTexte 19">
            <a:extLst>
              <a:ext uri="{FF2B5EF4-FFF2-40B4-BE49-F238E27FC236}">
                <a16:creationId xmlns:a16="http://schemas.microsoft.com/office/drawing/2014/main" id="{88599913-05EA-5DE6-FFA0-38DF59CBAA4B}"/>
              </a:ext>
            </a:extLst>
          </p:cNvPr>
          <p:cNvSpPr txBox="1"/>
          <p:nvPr/>
        </p:nvSpPr>
        <p:spPr>
          <a:xfrm>
            <a:off x="6341267" y="2412205"/>
            <a:ext cx="528875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ea typeface="Calibri"/>
                <a:cs typeface="Calibri"/>
              </a:rPr>
              <a:t>Pour le logement : </a:t>
            </a:r>
          </a:p>
          <a:p>
            <a:endParaRPr lang="fr-FR">
              <a:ea typeface="Calibri"/>
              <a:cs typeface="Calibri"/>
            </a:endParaRPr>
          </a:p>
          <a:p>
            <a:pPr marL="285750" indent="-285750">
              <a:buFont typeface="Wingdings"/>
              <a:buChar char="ü"/>
            </a:pPr>
            <a:r>
              <a:rPr lang="fr-FR">
                <a:ea typeface="Calibri"/>
                <a:cs typeface="Calibri"/>
              </a:rPr>
              <a:t>800 000 demandeurs de Logement Social</a:t>
            </a:r>
          </a:p>
          <a:p>
            <a:pPr marL="285750" indent="-285750">
              <a:buFont typeface="Wingdings"/>
              <a:buChar char="ü"/>
            </a:pPr>
            <a:r>
              <a:rPr lang="fr-FR">
                <a:ea typeface="Calibri"/>
                <a:cs typeface="Calibri"/>
              </a:rPr>
              <a:t>+ 100 000 demandeurs en 5 ans </a:t>
            </a:r>
          </a:p>
          <a:p>
            <a:pPr marL="285750" indent="-285750">
              <a:buFont typeface="Wingdings"/>
              <a:buChar char="ü"/>
            </a:pPr>
            <a:r>
              <a:rPr lang="fr-FR">
                <a:ea typeface="Calibri"/>
                <a:cs typeface="Calibri"/>
              </a:rPr>
              <a:t>1 demande de logement social sur 10 est satisfaite </a:t>
            </a:r>
          </a:p>
          <a:p>
            <a:pPr marL="285750" indent="-285750">
              <a:buFont typeface="Wingdings"/>
              <a:buChar char="ü"/>
            </a:pPr>
            <a:r>
              <a:rPr lang="fr-FR">
                <a:ea typeface="Calibri"/>
                <a:cs typeface="Calibri"/>
              </a:rPr>
              <a:t>Depuis 2016, les objectifs de production de LLS ne sont pas respectés (pour 2022, 21k agréés pour objectif à 32k)</a:t>
            </a:r>
          </a:p>
          <a:p>
            <a:endParaRPr lang="fr-FR">
              <a:ea typeface="Calibri"/>
              <a:cs typeface="Calibri"/>
            </a:endParaRPr>
          </a:p>
          <a:p>
            <a:endParaRPr lang="fr-FR">
              <a:ea typeface="Calibri"/>
              <a:cs typeface="Calibri"/>
            </a:endParaRPr>
          </a:p>
        </p:txBody>
      </p:sp>
      <p:pic>
        <p:nvPicPr>
          <p:cNvPr id="21" name="Graphique 20" descr="Lumières allumées avec un remplissage uni">
            <a:extLst>
              <a:ext uri="{FF2B5EF4-FFF2-40B4-BE49-F238E27FC236}">
                <a16:creationId xmlns:a16="http://schemas.microsoft.com/office/drawing/2014/main" id="{8EE411B9-3BF4-FCEF-0A7E-EFABB80F53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0800" y="1552575"/>
            <a:ext cx="914400" cy="914400"/>
          </a:xfrm>
          <a:prstGeom prst="rect">
            <a:avLst/>
          </a:prstGeom>
        </p:spPr>
      </p:pic>
      <p:pic>
        <p:nvPicPr>
          <p:cNvPr id="2" name="Graphique 1" descr="Euro avec un remplissage uni">
            <a:extLst>
              <a:ext uri="{FF2B5EF4-FFF2-40B4-BE49-F238E27FC236}">
                <a16:creationId xmlns:a16="http://schemas.microsoft.com/office/drawing/2014/main" id="{9AAA287D-4B30-CAC9-CB6C-FA1CB3BBDF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9675" y="4943475"/>
            <a:ext cx="685800" cy="666750"/>
          </a:xfrm>
          <a:prstGeom prst="rect">
            <a:avLst/>
          </a:prstGeom>
        </p:spPr>
      </p:pic>
    </p:spTree>
    <p:extLst>
      <p:ext uri="{BB962C8B-B14F-4D97-AF65-F5344CB8AC3E}">
        <p14:creationId xmlns:p14="http://schemas.microsoft.com/office/powerpoint/2010/main" val="29252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
        <p:nvSpPr>
          <p:cNvPr id="3" name="object 3"/>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F497D">
              <a:alpha val="71759"/>
            </a:srgbClr>
          </a:solidFill>
        </p:spPr>
        <p:txBody>
          <a:bodyPr wrap="square" lIns="0" tIns="0" rIns="0" bIns="0" rtlCol="0"/>
          <a:lstStyle/>
          <a:p>
            <a:endParaRPr sz="1200"/>
          </a:p>
        </p:txBody>
      </p:sp>
      <p:sp>
        <p:nvSpPr>
          <p:cNvPr id="4" name="object 4"/>
          <p:cNvSpPr/>
          <p:nvPr/>
        </p:nvSpPr>
        <p:spPr>
          <a:xfrm>
            <a:off x="595392" y="685800"/>
            <a:ext cx="2056553" cy="215900"/>
          </a:xfrm>
          <a:custGeom>
            <a:avLst/>
            <a:gdLst/>
            <a:ahLst/>
            <a:cxnLst/>
            <a:rect l="l" t="t" r="r" b="b"/>
            <a:pathLst>
              <a:path w="3084829" h="323850">
                <a:moveTo>
                  <a:pt x="3084776" y="323849"/>
                </a:moveTo>
                <a:lnTo>
                  <a:pt x="0" y="323849"/>
                </a:lnTo>
                <a:lnTo>
                  <a:pt x="0" y="0"/>
                </a:lnTo>
                <a:lnTo>
                  <a:pt x="3084776" y="0"/>
                </a:lnTo>
                <a:lnTo>
                  <a:pt x="3084776" y="323849"/>
                </a:lnTo>
                <a:close/>
              </a:path>
            </a:pathLst>
          </a:custGeom>
          <a:solidFill>
            <a:srgbClr val="FFBF00"/>
          </a:solidFill>
        </p:spPr>
        <p:txBody>
          <a:bodyPr wrap="square" lIns="0" tIns="0" rIns="0" bIns="0" rtlCol="0"/>
          <a:lstStyle/>
          <a:p>
            <a:endParaRPr sz="1200"/>
          </a:p>
        </p:txBody>
      </p:sp>
      <p:pic>
        <p:nvPicPr>
          <p:cNvPr id="5" name="object 5"/>
          <p:cNvPicPr/>
          <p:nvPr/>
        </p:nvPicPr>
        <p:blipFill>
          <a:blip r:embed="rId3" cstate="print"/>
          <a:stretch>
            <a:fillRect/>
          </a:stretch>
        </p:blipFill>
        <p:spPr>
          <a:xfrm>
            <a:off x="10029059" y="4424787"/>
            <a:ext cx="1809749" cy="2044699"/>
          </a:xfrm>
          <a:prstGeom prst="rect">
            <a:avLst/>
          </a:prstGeom>
        </p:spPr>
      </p:pic>
      <p:sp>
        <p:nvSpPr>
          <p:cNvPr id="6" name="object 6"/>
          <p:cNvSpPr txBox="1"/>
          <p:nvPr/>
        </p:nvSpPr>
        <p:spPr>
          <a:xfrm>
            <a:off x="677333" y="1478879"/>
            <a:ext cx="11161475" cy="1691190"/>
          </a:xfrm>
          <a:prstGeom prst="rect">
            <a:avLst/>
          </a:prstGeom>
        </p:spPr>
        <p:txBody>
          <a:bodyPr vert="horz" wrap="square" lIns="0" tIns="8467" rIns="0" bIns="0" rtlCol="0">
            <a:spAutoFit/>
          </a:bodyPr>
          <a:lstStyle/>
          <a:p>
            <a:pPr marL="8467">
              <a:spcBef>
                <a:spcPts val="67"/>
              </a:spcBef>
            </a:pPr>
            <a:r>
              <a:rPr lang="fr-FR" sz="5467" b="1" spc="-127">
                <a:solidFill>
                  <a:srgbClr val="FFFFFF"/>
                </a:solidFill>
                <a:latin typeface="Tahoma"/>
                <a:cs typeface="Tahoma"/>
              </a:rPr>
              <a:t>Jeux Olympiques et Paralympiques 2024</a:t>
            </a:r>
            <a:endParaRPr sz="5467" b="1" spc="-127">
              <a:solidFill>
                <a:srgbClr val="FFFFFF"/>
              </a:solidFill>
              <a:latin typeface="Tahoma"/>
              <a:cs typeface="Tahoma"/>
            </a:endParaRPr>
          </a:p>
        </p:txBody>
      </p:sp>
      <p:sp>
        <p:nvSpPr>
          <p:cNvPr id="7" name="object 7"/>
          <p:cNvSpPr txBox="1"/>
          <p:nvPr/>
        </p:nvSpPr>
        <p:spPr>
          <a:xfrm>
            <a:off x="677333" y="3235111"/>
            <a:ext cx="6028267" cy="439437"/>
          </a:xfrm>
          <a:prstGeom prst="rect">
            <a:avLst/>
          </a:prstGeom>
        </p:spPr>
        <p:txBody>
          <a:bodyPr vert="horz" wrap="square" lIns="0" tIns="8467" rIns="0" bIns="0" rtlCol="0">
            <a:spAutoFit/>
          </a:bodyPr>
          <a:lstStyle/>
          <a:p>
            <a:pPr marL="8467">
              <a:spcBef>
                <a:spcPts val="67"/>
              </a:spcBef>
            </a:pPr>
            <a:r>
              <a:rPr lang="fr-FR" sz="2800" b="1" spc="-87">
                <a:solidFill>
                  <a:srgbClr val="FFFFFF"/>
                </a:solidFill>
                <a:latin typeface="Arial"/>
                <a:cs typeface="Arial"/>
              </a:rPr>
              <a:t>Actualités du secteur</a:t>
            </a:r>
            <a:endParaRPr sz="2800">
              <a:latin typeface="Arial"/>
              <a:cs typeface="Arial"/>
            </a:endParaRPr>
          </a:p>
        </p:txBody>
      </p:sp>
      <p:sp>
        <p:nvSpPr>
          <p:cNvPr id="8" name="object 7">
            <a:extLst>
              <a:ext uri="{FF2B5EF4-FFF2-40B4-BE49-F238E27FC236}">
                <a16:creationId xmlns:a16="http://schemas.microsoft.com/office/drawing/2014/main" id="{4ECB7746-C81F-48AF-A638-7DB9D8F16C7C}"/>
              </a:ext>
            </a:extLst>
          </p:cNvPr>
          <p:cNvSpPr txBox="1"/>
          <p:nvPr/>
        </p:nvSpPr>
        <p:spPr>
          <a:xfrm>
            <a:off x="677333" y="5389768"/>
            <a:ext cx="3589867" cy="439437"/>
          </a:xfrm>
          <a:prstGeom prst="rect">
            <a:avLst/>
          </a:prstGeom>
        </p:spPr>
        <p:txBody>
          <a:bodyPr vert="horz" wrap="square" lIns="0" tIns="8467" rIns="0" bIns="0" rtlCol="0">
            <a:spAutoFit/>
          </a:bodyPr>
          <a:lstStyle/>
          <a:p>
            <a:pPr marL="8467">
              <a:spcBef>
                <a:spcPts val="67"/>
              </a:spcBef>
            </a:pPr>
            <a:r>
              <a:rPr lang="fr-FR" sz="2800" b="1" i="1" spc="-87">
                <a:solidFill>
                  <a:srgbClr val="FFFFFF"/>
                </a:solidFill>
                <a:latin typeface="Arial"/>
                <a:cs typeface="Arial"/>
              </a:rPr>
              <a:t>Novembre 2023</a:t>
            </a:r>
            <a:endParaRPr sz="2800" i="1">
              <a:latin typeface="Arial"/>
              <a:cs typeface="Arial"/>
            </a:endParaRPr>
          </a:p>
        </p:txBody>
      </p:sp>
    </p:spTree>
    <p:extLst>
      <p:ext uri="{BB962C8B-B14F-4D97-AF65-F5344CB8AC3E}">
        <p14:creationId xmlns:p14="http://schemas.microsoft.com/office/powerpoint/2010/main" val="3572137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6B69F-BCFA-F216-322B-33B9248959A4}"/>
              </a:ext>
            </a:extLst>
          </p:cNvPr>
          <p:cNvSpPr>
            <a:spLocks noGrp="1"/>
          </p:cNvSpPr>
          <p:nvPr>
            <p:ph type="ctrTitle"/>
          </p:nvPr>
        </p:nvSpPr>
        <p:spPr>
          <a:xfrm>
            <a:off x="685895" y="602759"/>
            <a:ext cx="11017131" cy="443198"/>
          </a:xfrm>
        </p:spPr>
        <p:txBody>
          <a:bodyPr/>
          <a:lstStyle/>
          <a:p>
            <a:r>
              <a:rPr lang="fr-FR" sz="3200" b="1">
                <a:solidFill>
                  <a:srgbClr val="1F497D"/>
                </a:solidFill>
                <a:latin typeface="Verdana"/>
                <a:ea typeface="Verdana"/>
                <a:cs typeface="Calibri Light"/>
              </a:rPr>
              <a:t>C'est quoi la promesse inclusive des Jeux ?</a:t>
            </a:r>
            <a:endParaRPr lang="fr-FR">
              <a:solidFill>
                <a:srgbClr val="1F497D"/>
              </a:solidFill>
              <a:cs typeface="Calibri Light"/>
            </a:endParaRPr>
          </a:p>
        </p:txBody>
      </p:sp>
      <p:sp>
        <p:nvSpPr>
          <p:cNvPr id="5" name="object 2">
            <a:extLst>
              <a:ext uri="{FF2B5EF4-FFF2-40B4-BE49-F238E27FC236}">
                <a16:creationId xmlns:a16="http://schemas.microsoft.com/office/drawing/2014/main" id="{EBB0916A-FC12-04D4-8A8A-C2CE71B677C4}"/>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ZoneTexte 2">
            <a:extLst>
              <a:ext uri="{FF2B5EF4-FFF2-40B4-BE49-F238E27FC236}">
                <a16:creationId xmlns:a16="http://schemas.microsoft.com/office/drawing/2014/main" id="{71102B78-187D-AC1D-59BC-2A7C151C6F13}"/>
              </a:ext>
            </a:extLst>
          </p:cNvPr>
          <p:cNvSpPr txBox="1"/>
          <p:nvPr/>
        </p:nvSpPr>
        <p:spPr>
          <a:xfrm>
            <a:off x="4291913" y="2726725"/>
            <a:ext cx="6429632"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latin typeface="Tw Cen MT"/>
              </a:rPr>
              <a:t>« Merci à l’Etat, au Comité Paralympique et Sportif Français et à la Ville de Paris pour leur engagement dans cette journée [paralympique] qui s’inscrit dans notre </a:t>
            </a:r>
            <a:r>
              <a:rPr lang="fr-FR" sz="2000" b="1">
                <a:latin typeface="Tw Cen MT"/>
              </a:rPr>
              <a:t>ambition commune de faire évoluer les regards sur le handicap et de favoriser l’inclusion grâce au sport et aux Jeux ! »</a:t>
            </a:r>
          </a:p>
          <a:p>
            <a:endParaRPr lang="fr-FR"/>
          </a:p>
          <a:p>
            <a:r>
              <a:rPr lang="fr-FR" sz="2000" i="1">
                <a:latin typeface="Tw Cen MT"/>
              </a:rPr>
              <a:t>(</a:t>
            </a:r>
            <a:r>
              <a:rPr lang="fr-FR" sz="2000">
                <a:latin typeface="Tw Cen MT"/>
              </a:rPr>
              <a:t>Communiqué de presse de Paris 2024 du 12/09/2022)</a:t>
            </a:r>
          </a:p>
        </p:txBody>
      </p:sp>
      <p:pic>
        <p:nvPicPr>
          <p:cNvPr id="4" name="Image 3" descr="Une image contenant ciel, plein air, repère, bâtiment&#10;&#10;Description générée automatiquement">
            <a:extLst>
              <a:ext uri="{FF2B5EF4-FFF2-40B4-BE49-F238E27FC236}">
                <a16:creationId xmlns:a16="http://schemas.microsoft.com/office/drawing/2014/main" id="{FA6CADB4-CF4A-FEA2-A221-307B34295FBE}"/>
              </a:ext>
            </a:extLst>
          </p:cNvPr>
          <p:cNvPicPr>
            <a:picLocks noChangeAspect="1"/>
          </p:cNvPicPr>
          <p:nvPr/>
        </p:nvPicPr>
        <p:blipFill>
          <a:blip r:embed="rId2"/>
          <a:stretch>
            <a:fillRect/>
          </a:stretch>
        </p:blipFill>
        <p:spPr>
          <a:xfrm>
            <a:off x="725786" y="1412789"/>
            <a:ext cx="3161616" cy="4835610"/>
          </a:xfrm>
          <a:prstGeom prst="rect">
            <a:avLst/>
          </a:prstGeom>
        </p:spPr>
      </p:pic>
    </p:spTree>
    <p:extLst>
      <p:ext uri="{BB962C8B-B14F-4D97-AF65-F5344CB8AC3E}">
        <p14:creationId xmlns:p14="http://schemas.microsoft.com/office/powerpoint/2010/main" val="1179673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6B69F-BCFA-F216-322B-33B9248959A4}"/>
              </a:ext>
            </a:extLst>
          </p:cNvPr>
          <p:cNvSpPr>
            <a:spLocks noGrp="1"/>
          </p:cNvSpPr>
          <p:nvPr>
            <p:ph type="ctrTitle"/>
          </p:nvPr>
        </p:nvSpPr>
        <p:spPr>
          <a:xfrm>
            <a:off x="685895" y="602759"/>
            <a:ext cx="11017131" cy="443198"/>
          </a:xfrm>
        </p:spPr>
        <p:txBody>
          <a:bodyPr/>
          <a:lstStyle/>
          <a:p>
            <a:r>
              <a:rPr lang="fr-FR" sz="3200" b="1">
                <a:solidFill>
                  <a:srgbClr val="1F497D"/>
                </a:solidFill>
                <a:latin typeface="Verdana"/>
                <a:ea typeface="Verdana"/>
                <a:cs typeface="Calibri Light"/>
              </a:rPr>
              <a:t>Comment ça s'organise ?</a:t>
            </a:r>
            <a:endParaRPr lang="fr-FR">
              <a:solidFill>
                <a:srgbClr val="1F497D"/>
              </a:solidFill>
              <a:cs typeface="Calibri Light"/>
            </a:endParaRPr>
          </a:p>
        </p:txBody>
      </p:sp>
      <p:sp>
        <p:nvSpPr>
          <p:cNvPr id="5" name="object 2">
            <a:extLst>
              <a:ext uri="{FF2B5EF4-FFF2-40B4-BE49-F238E27FC236}">
                <a16:creationId xmlns:a16="http://schemas.microsoft.com/office/drawing/2014/main" id="{EBB0916A-FC12-04D4-8A8A-C2CE71B677C4}"/>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pic>
        <p:nvPicPr>
          <p:cNvPr id="4" name="Image 3" descr="Une image contenant texte, capture d’écran, diagramme, Police&#10;&#10;Description générée automatiquement">
            <a:extLst>
              <a:ext uri="{FF2B5EF4-FFF2-40B4-BE49-F238E27FC236}">
                <a16:creationId xmlns:a16="http://schemas.microsoft.com/office/drawing/2014/main" id="{D5247405-C9CD-2EC0-751C-B51CB4011A55}"/>
              </a:ext>
            </a:extLst>
          </p:cNvPr>
          <p:cNvPicPr>
            <a:picLocks noChangeAspect="1"/>
          </p:cNvPicPr>
          <p:nvPr/>
        </p:nvPicPr>
        <p:blipFill>
          <a:blip r:embed="rId2"/>
          <a:stretch>
            <a:fillRect/>
          </a:stretch>
        </p:blipFill>
        <p:spPr>
          <a:xfrm>
            <a:off x="-74140" y="1407461"/>
            <a:ext cx="11670955" cy="4928645"/>
          </a:xfrm>
          <a:prstGeom prst="rect">
            <a:avLst/>
          </a:prstGeom>
        </p:spPr>
      </p:pic>
    </p:spTree>
    <p:extLst>
      <p:ext uri="{BB962C8B-B14F-4D97-AF65-F5344CB8AC3E}">
        <p14:creationId xmlns:p14="http://schemas.microsoft.com/office/powerpoint/2010/main" val="2704961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6B69F-BCFA-F216-322B-33B9248959A4}"/>
              </a:ext>
            </a:extLst>
          </p:cNvPr>
          <p:cNvSpPr>
            <a:spLocks noGrp="1"/>
          </p:cNvSpPr>
          <p:nvPr>
            <p:ph type="ctrTitle"/>
          </p:nvPr>
        </p:nvSpPr>
        <p:spPr>
          <a:xfrm>
            <a:off x="685895" y="501817"/>
            <a:ext cx="11017131" cy="443198"/>
          </a:xfrm>
        </p:spPr>
        <p:txBody>
          <a:bodyPr/>
          <a:lstStyle/>
          <a:p>
            <a:r>
              <a:rPr lang="fr-FR" sz="3200" b="1">
                <a:solidFill>
                  <a:srgbClr val="1F497D"/>
                </a:solidFill>
                <a:latin typeface="Verdana"/>
                <a:ea typeface="Verdana"/>
                <a:cs typeface="Calibri Light"/>
              </a:rPr>
              <a:t>En quoi ça nous concerne ?</a:t>
            </a:r>
            <a:endParaRPr lang="fr-FR">
              <a:solidFill>
                <a:srgbClr val="1F497D"/>
              </a:solidFill>
              <a:cs typeface="Calibri Light"/>
            </a:endParaRPr>
          </a:p>
        </p:txBody>
      </p:sp>
      <p:sp>
        <p:nvSpPr>
          <p:cNvPr id="5" name="object 2">
            <a:extLst>
              <a:ext uri="{FF2B5EF4-FFF2-40B4-BE49-F238E27FC236}">
                <a16:creationId xmlns:a16="http://schemas.microsoft.com/office/drawing/2014/main" id="{EBB0916A-FC12-04D4-8A8A-C2CE71B677C4}"/>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pic>
        <p:nvPicPr>
          <p:cNvPr id="3" name="Image 2" descr="Une image contenant texte, capture d’écran, logiciel, Police&#10;&#10;Description générée automatiquement">
            <a:extLst>
              <a:ext uri="{FF2B5EF4-FFF2-40B4-BE49-F238E27FC236}">
                <a16:creationId xmlns:a16="http://schemas.microsoft.com/office/drawing/2014/main" id="{E8D6B127-BEF1-E837-D207-47C1BE888872}"/>
              </a:ext>
            </a:extLst>
          </p:cNvPr>
          <p:cNvPicPr>
            <a:picLocks noChangeAspect="1"/>
          </p:cNvPicPr>
          <p:nvPr/>
        </p:nvPicPr>
        <p:blipFill>
          <a:blip r:embed="rId2"/>
          <a:stretch>
            <a:fillRect/>
          </a:stretch>
        </p:blipFill>
        <p:spPr>
          <a:xfrm>
            <a:off x="-2059" y="1342510"/>
            <a:ext cx="11743036" cy="5110033"/>
          </a:xfrm>
          <a:prstGeom prst="rect">
            <a:avLst/>
          </a:prstGeom>
        </p:spPr>
      </p:pic>
    </p:spTree>
    <p:extLst>
      <p:ext uri="{BB962C8B-B14F-4D97-AF65-F5344CB8AC3E}">
        <p14:creationId xmlns:p14="http://schemas.microsoft.com/office/powerpoint/2010/main" val="1947306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6B69F-BCFA-F216-322B-33B9248959A4}"/>
              </a:ext>
            </a:extLst>
          </p:cNvPr>
          <p:cNvSpPr>
            <a:spLocks noGrp="1"/>
          </p:cNvSpPr>
          <p:nvPr>
            <p:ph type="ctrTitle"/>
          </p:nvPr>
        </p:nvSpPr>
        <p:spPr>
          <a:xfrm>
            <a:off x="685895" y="602759"/>
            <a:ext cx="11017131" cy="443198"/>
          </a:xfrm>
        </p:spPr>
        <p:txBody>
          <a:bodyPr/>
          <a:lstStyle/>
          <a:p>
            <a:r>
              <a:rPr lang="fr-FR" sz="3200" b="1">
                <a:solidFill>
                  <a:srgbClr val="1F497D"/>
                </a:solidFill>
                <a:latin typeface="Verdana"/>
                <a:ea typeface="Verdana"/>
                <a:cs typeface="Calibri Light"/>
              </a:rPr>
              <a:t>Concrètement </a:t>
            </a:r>
            <a:r>
              <a:rPr lang="fr-FR" sz="3200" b="1">
                <a:latin typeface="Verdana"/>
                <a:ea typeface="Verdana"/>
                <a:cs typeface="Calibri Light"/>
              </a:rPr>
              <a:t>?</a:t>
            </a:r>
            <a:endParaRPr lang="fr-FR" sz="3200">
              <a:latin typeface="Verdana"/>
              <a:ea typeface="Verdana"/>
              <a:cs typeface="Calibri Light"/>
            </a:endParaRPr>
          </a:p>
        </p:txBody>
      </p:sp>
      <p:sp>
        <p:nvSpPr>
          <p:cNvPr id="5" name="object 2">
            <a:extLst>
              <a:ext uri="{FF2B5EF4-FFF2-40B4-BE49-F238E27FC236}">
                <a16:creationId xmlns:a16="http://schemas.microsoft.com/office/drawing/2014/main" id="{EBB0916A-FC12-04D4-8A8A-C2CE71B677C4}"/>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pic>
        <p:nvPicPr>
          <p:cNvPr id="6" name="Image 5" descr="Une image contenant carte, atlas, texte&#10;&#10;Description générée automatiquement">
            <a:extLst>
              <a:ext uri="{FF2B5EF4-FFF2-40B4-BE49-F238E27FC236}">
                <a16:creationId xmlns:a16="http://schemas.microsoft.com/office/drawing/2014/main" id="{DE41775C-5886-FE3F-ED22-9B6893928D27}"/>
              </a:ext>
            </a:extLst>
          </p:cNvPr>
          <p:cNvPicPr>
            <a:picLocks noChangeAspect="1"/>
          </p:cNvPicPr>
          <p:nvPr/>
        </p:nvPicPr>
        <p:blipFill>
          <a:blip r:embed="rId2"/>
          <a:stretch>
            <a:fillRect/>
          </a:stretch>
        </p:blipFill>
        <p:spPr>
          <a:xfrm>
            <a:off x="4793674" y="1547051"/>
            <a:ext cx="7176652" cy="4258704"/>
          </a:xfrm>
          <a:prstGeom prst="rect">
            <a:avLst/>
          </a:prstGeom>
        </p:spPr>
      </p:pic>
      <p:sp>
        <p:nvSpPr>
          <p:cNvPr id="9" name="ZoneTexte 8">
            <a:extLst>
              <a:ext uri="{FF2B5EF4-FFF2-40B4-BE49-F238E27FC236}">
                <a16:creationId xmlns:a16="http://schemas.microsoft.com/office/drawing/2014/main" id="{9AE422C3-8220-DDC1-362E-C1505D070F5A}"/>
              </a:ext>
            </a:extLst>
          </p:cNvPr>
          <p:cNvSpPr txBox="1"/>
          <p:nvPr/>
        </p:nvSpPr>
        <p:spPr>
          <a:xfrm rot="-1140000">
            <a:off x="838039" y="4257947"/>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FF0000"/>
                </a:solidFill>
                <a:latin typeface="Tw Cen MT"/>
              </a:rPr>
              <a:t>Cartographie des impacts en cours, n’hésitez pas à nous contacter !</a:t>
            </a:r>
          </a:p>
        </p:txBody>
      </p:sp>
      <p:sp>
        <p:nvSpPr>
          <p:cNvPr id="10" name="ZoneTexte 9">
            <a:extLst>
              <a:ext uri="{FF2B5EF4-FFF2-40B4-BE49-F238E27FC236}">
                <a16:creationId xmlns:a16="http://schemas.microsoft.com/office/drawing/2014/main" id="{AA6A61FD-FFED-9034-2847-517B3A4F739A}"/>
              </a:ext>
            </a:extLst>
          </p:cNvPr>
          <p:cNvSpPr txBox="1"/>
          <p:nvPr/>
        </p:nvSpPr>
        <p:spPr>
          <a:xfrm>
            <a:off x="327855" y="1550425"/>
            <a:ext cx="446284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0066FF"/>
                </a:solidFill>
                <a:latin typeface="Tw Cen MT"/>
              </a:rPr>
              <a:t>En bleu : </a:t>
            </a:r>
          </a:p>
          <a:p>
            <a:r>
              <a:rPr lang="fr-FR">
                <a:latin typeface="Tw Cen MT"/>
              </a:rPr>
              <a:t>Blocage de cet axe routier (une voie de circulation, ou plus, sera fermée et réservée aux véhicules accrédités)</a:t>
            </a:r>
          </a:p>
          <a:p>
            <a:endParaRPr lang="fr-FR"/>
          </a:p>
          <a:p>
            <a:r>
              <a:rPr lang="fr-FR" b="1">
                <a:solidFill>
                  <a:srgbClr val="FB7F33"/>
                </a:solidFill>
                <a:latin typeface="Tw Cen MT"/>
              </a:rPr>
              <a:t>Etoiles oranges : </a:t>
            </a:r>
          </a:p>
          <a:p>
            <a:r>
              <a:rPr lang="fr-FR">
                <a:latin typeface="Tw Cen MT"/>
              </a:rPr>
              <a:t>Sites de compétition et fanzones</a:t>
            </a:r>
            <a:endParaRPr lang="fr-FR"/>
          </a:p>
        </p:txBody>
      </p:sp>
      <p:sp>
        <p:nvSpPr>
          <p:cNvPr id="3" name="ZoneTexte 2">
            <a:extLst>
              <a:ext uri="{FF2B5EF4-FFF2-40B4-BE49-F238E27FC236}">
                <a16:creationId xmlns:a16="http://schemas.microsoft.com/office/drawing/2014/main" id="{90CBBC0D-B5E3-5D5A-09C9-4AD81366C107}"/>
              </a:ext>
            </a:extLst>
          </p:cNvPr>
          <p:cNvSpPr txBox="1"/>
          <p:nvPr/>
        </p:nvSpPr>
        <p:spPr>
          <a:xfrm>
            <a:off x="2375065" y="5898077"/>
            <a:ext cx="3097479"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a:cs typeface="Calibri"/>
              </a:rPr>
              <a:t>Accessibilité des lieux de soin et d'accompagnement ?</a:t>
            </a:r>
            <a:endParaRPr lang="fr-FR"/>
          </a:p>
        </p:txBody>
      </p:sp>
      <p:sp>
        <p:nvSpPr>
          <p:cNvPr id="4" name="ZoneTexte 3">
            <a:extLst>
              <a:ext uri="{FF2B5EF4-FFF2-40B4-BE49-F238E27FC236}">
                <a16:creationId xmlns:a16="http://schemas.microsoft.com/office/drawing/2014/main" id="{8C0F5137-6B8D-12CF-5F14-023F271C8932}"/>
              </a:ext>
            </a:extLst>
          </p:cNvPr>
          <p:cNvSpPr txBox="1"/>
          <p:nvPr/>
        </p:nvSpPr>
        <p:spPr>
          <a:xfrm>
            <a:off x="5690259" y="5898077"/>
            <a:ext cx="3097479"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a:cs typeface="Calibri"/>
              </a:rPr>
              <a:t>Communication avec les usagers et les professionnels ?</a:t>
            </a:r>
          </a:p>
        </p:txBody>
      </p:sp>
      <p:sp>
        <p:nvSpPr>
          <p:cNvPr id="7" name="ZoneTexte 6">
            <a:extLst>
              <a:ext uri="{FF2B5EF4-FFF2-40B4-BE49-F238E27FC236}">
                <a16:creationId xmlns:a16="http://schemas.microsoft.com/office/drawing/2014/main" id="{9C7D9DE4-C997-256C-22E4-535CC24C8F88}"/>
              </a:ext>
            </a:extLst>
          </p:cNvPr>
          <p:cNvSpPr txBox="1"/>
          <p:nvPr/>
        </p:nvSpPr>
        <p:spPr>
          <a:xfrm>
            <a:off x="8916388" y="5898077"/>
            <a:ext cx="3097479"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a:cs typeface="Calibri"/>
              </a:rPr>
              <a:t>Gestion et logistique dans un trafic congestionné ?</a:t>
            </a:r>
          </a:p>
        </p:txBody>
      </p:sp>
    </p:spTree>
    <p:extLst>
      <p:ext uri="{BB962C8B-B14F-4D97-AF65-F5344CB8AC3E}">
        <p14:creationId xmlns:p14="http://schemas.microsoft.com/office/powerpoint/2010/main" val="1163923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6B69F-BCFA-F216-322B-33B9248959A4}"/>
              </a:ext>
            </a:extLst>
          </p:cNvPr>
          <p:cNvSpPr>
            <a:spLocks noGrp="1"/>
          </p:cNvSpPr>
          <p:nvPr>
            <p:ph type="ctrTitle"/>
          </p:nvPr>
        </p:nvSpPr>
        <p:spPr>
          <a:xfrm>
            <a:off x="685895" y="602759"/>
            <a:ext cx="11017131" cy="443198"/>
          </a:xfrm>
        </p:spPr>
        <p:txBody>
          <a:bodyPr/>
          <a:lstStyle/>
          <a:p>
            <a:r>
              <a:rPr lang="fr-FR" sz="3200" b="1">
                <a:solidFill>
                  <a:srgbClr val="1F497D"/>
                </a:solidFill>
                <a:latin typeface="Verdana"/>
                <a:ea typeface="Verdana"/>
                <a:cs typeface="Calibri Light"/>
              </a:rPr>
              <a:t>Une note de positionnement générale</a:t>
            </a:r>
            <a:endParaRPr lang="fr-FR"/>
          </a:p>
        </p:txBody>
      </p:sp>
      <p:sp>
        <p:nvSpPr>
          <p:cNvPr id="5" name="object 2">
            <a:extLst>
              <a:ext uri="{FF2B5EF4-FFF2-40B4-BE49-F238E27FC236}">
                <a16:creationId xmlns:a16="http://schemas.microsoft.com/office/drawing/2014/main" id="{EBB0916A-FC12-04D4-8A8A-C2CE71B677C4}"/>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ZoneTexte 2">
            <a:extLst>
              <a:ext uri="{FF2B5EF4-FFF2-40B4-BE49-F238E27FC236}">
                <a16:creationId xmlns:a16="http://schemas.microsoft.com/office/drawing/2014/main" id="{71102B78-187D-AC1D-59BC-2A7C151C6F13}"/>
              </a:ext>
            </a:extLst>
          </p:cNvPr>
          <p:cNvSpPr txBox="1"/>
          <p:nvPr/>
        </p:nvSpPr>
        <p:spPr>
          <a:xfrm>
            <a:off x="4697653" y="1380855"/>
            <a:ext cx="682547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solidFill>
                  <a:srgbClr val="1CADE4"/>
                </a:solidFill>
                <a:latin typeface="TW Cen MT"/>
              </a:rPr>
              <a:t> </a:t>
            </a:r>
            <a:r>
              <a:rPr lang="fr-FR" sz="2000" b="1">
                <a:solidFill>
                  <a:srgbClr val="FB7F33"/>
                </a:solidFill>
                <a:latin typeface="TW Cen MT"/>
              </a:rPr>
              <a:t>Trois axes </a:t>
            </a:r>
            <a:endParaRPr lang="fr-FR">
              <a:solidFill>
                <a:srgbClr val="000000"/>
              </a:solidFill>
              <a:latin typeface="Calibri" panose="020F0502020204030204"/>
              <a:cs typeface="Calibri" panose="020F0502020204030204"/>
            </a:endParaRPr>
          </a:p>
          <a:p>
            <a:endParaRPr lang="fr-FR" sz="2000" b="1">
              <a:solidFill>
                <a:srgbClr val="FB7F33"/>
              </a:solidFill>
              <a:latin typeface="TW Cen MT"/>
            </a:endParaRPr>
          </a:p>
          <a:p>
            <a:r>
              <a:rPr lang="fr-FR" sz="2000">
                <a:solidFill>
                  <a:srgbClr val="1CADE4"/>
                </a:solidFill>
                <a:latin typeface="TW Cen MT"/>
              </a:rPr>
              <a:t> </a:t>
            </a:r>
            <a:r>
              <a:rPr lang="fr-FR" sz="2000">
                <a:latin typeface="TW Cen MT"/>
              </a:rPr>
              <a:t>1) Des modalités de concertation et de mobilisation des ESSMS insuffisantes</a:t>
            </a:r>
            <a:endParaRPr lang="fr-FR"/>
          </a:p>
          <a:p>
            <a:endParaRPr lang="fr-FR" sz="2000">
              <a:solidFill>
                <a:srgbClr val="000000"/>
              </a:solidFill>
              <a:latin typeface="TW Cen MT"/>
            </a:endParaRPr>
          </a:p>
          <a:p>
            <a:r>
              <a:rPr lang="fr-FR" sz="2000">
                <a:solidFill>
                  <a:srgbClr val="1CADE4"/>
                </a:solidFill>
                <a:latin typeface="TW Cen MT"/>
              </a:rPr>
              <a:t> </a:t>
            </a:r>
            <a:r>
              <a:rPr lang="fr-FR" sz="2000">
                <a:latin typeface="TW Cen MT"/>
              </a:rPr>
              <a:t>2) Un décalage entre la promesse d’un méga-événement inclusif et les moyens déployés</a:t>
            </a:r>
            <a:endParaRPr lang="fr-FR"/>
          </a:p>
          <a:p>
            <a:endParaRPr lang="fr-FR" sz="2000">
              <a:latin typeface="TW Cen MT"/>
            </a:endParaRPr>
          </a:p>
          <a:p>
            <a:r>
              <a:rPr lang="fr-FR" sz="2000">
                <a:latin typeface="TW Cen MT"/>
              </a:rPr>
              <a:t>3) Un méga-événement « inclusif » excluant</a:t>
            </a:r>
            <a:endParaRPr lang="fr-FR"/>
          </a:p>
        </p:txBody>
      </p:sp>
      <p:pic>
        <p:nvPicPr>
          <p:cNvPr id="6" name="Image 5" descr="Une image contenant texte, affiche, sauter, habits&#10;&#10;Description générée automatiquement">
            <a:extLst>
              <a:ext uri="{FF2B5EF4-FFF2-40B4-BE49-F238E27FC236}">
                <a16:creationId xmlns:a16="http://schemas.microsoft.com/office/drawing/2014/main" id="{E4A1822B-5336-C92F-4C3A-4EB796FB3C67}"/>
              </a:ext>
            </a:extLst>
          </p:cNvPr>
          <p:cNvPicPr>
            <a:picLocks noChangeAspect="1"/>
          </p:cNvPicPr>
          <p:nvPr/>
        </p:nvPicPr>
        <p:blipFill>
          <a:blip r:embed="rId2"/>
          <a:stretch>
            <a:fillRect/>
          </a:stretch>
        </p:blipFill>
        <p:spPr>
          <a:xfrm>
            <a:off x="518555" y="1348226"/>
            <a:ext cx="4385953" cy="5230328"/>
          </a:xfrm>
          <a:prstGeom prst="rect">
            <a:avLst/>
          </a:prstGeom>
        </p:spPr>
      </p:pic>
      <p:sp>
        <p:nvSpPr>
          <p:cNvPr id="8" name="ZoneTexte 7">
            <a:extLst>
              <a:ext uri="{FF2B5EF4-FFF2-40B4-BE49-F238E27FC236}">
                <a16:creationId xmlns:a16="http://schemas.microsoft.com/office/drawing/2014/main" id="{4B30E8B2-981F-4A7F-7657-D63E273B816F}"/>
              </a:ext>
            </a:extLst>
          </p:cNvPr>
          <p:cNvSpPr txBox="1"/>
          <p:nvPr/>
        </p:nvSpPr>
        <p:spPr>
          <a:xfrm>
            <a:off x="4694711" y="4922322"/>
            <a:ext cx="70084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FB7F33"/>
                </a:solidFill>
                <a:latin typeface="Tw Cen MT"/>
              </a:rPr>
              <a:t>« Si des initiatives, notamment locales, doivent être valorisées, force est de constater que rares sont les ESSMS qui ont pu se saisir des dispositifs des JOP, malgré un intérêt partagé par les personnes accompagnées et leur entourage, les professionnels et les bénévoles. »</a:t>
            </a:r>
          </a:p>
        </p:txBody>
      </p:sp>
    </p:spTree>
    <p:extLst>
      <p:ext uri="{BB962C8B-B14F-4D97-AF65-F5344CB8AC3E}">
        <p14:creationId xmlns:p14="http://schemas.microsoft.com/office/powerpoint/2010/main" val="299981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6B69F-BCFA-F216-322B-33B9248959A4}"/>
              </a:ext>
            </a:extLst>
          </p:cNvPr>
          <p:cNvSpPr>
            <a:spLocks noGrp="1"/>
          </p:cNvSpPr>
          <p:nvPr>
            <p:ph type="ctrTitle"/>
          </p:nvPr>
        </p:nvSpPr>
        <p:spPr>
          <a:xfrm>
            <a:off x="685895" y="602759"/>
            <a:ext cx="11017131" cy="443198"/>
          </a:xfrm>
        </p:spPr>
        <p:txBody>
          <a:bodyPr/>
          <a:lstStyle/>
          <a:p>
            <a:r>
              <a:rPr lang="fr-FR" sz="3200" b="1">
                <a:solidFill>
                  <a:srgbClr val="1F497D"/>
                </a:solidFill>
                <a:latin typeface="Verdana"/>
                <a:ea typeface="Verdana"/>
                <a:cs typeface="Calibri Light"/>
              </a:rPr>
              <a:t>Deux contributions sur l'activité physique</a:t>
            </a:r>
            <a:endParaRPr lang="fr-FR"/>
          </a:p>
        </p:txBody>
      </p:sp>
      <p:sp>
        <p:nvSpPr>
          <p:cNvPr id="5" name="object 2">
            <a:extLst>
              <a:ext uri="{FF2B5EF4-FFF2-40B4-BE49-F238E27FC236}">
                <a16:creationId xmlns:a16="http://schemas.microsoft.com/office/drawing/2014/main" id="{EBB0916A-FC12-04D4-8A8A-C2CE71B677C4}"/>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pic>
        <p:nvPicPr>
          <p:cNvPr id="4" name="Image 3" descr="Une image contenant texte, affiche, graphisme&#10;&#10;Description générée automatiquement">
            <a:extLst>
              <a:ext uri="{FF2B5EF4-FFF2-40B4-BE49-F238E27FC236}">
                <a16:creationId xmlns:a16="http://schemas.microsoft.com/office/drawing/2014/main" id="{C11644AB-F482-5DFA-C038-CC7CE1C52365}"/>
              </a:ext>
            </a:extLst>
          </p:cNvPr>
          <p:cNvPicPr>
            <a:picLocks noChangeAspect="1"/>
          </p:cNvPicPr>
          <p:nvPr/>
        </p:nvPicPr>
        <p:blipFill>
          <a:blip r:embed="rId2"/>
          <a:stretch>
            <a:fillRect/>
          </a:stretch>
        </p:blipFill>
        <p:spPr>
          <a:xfrm>
            <a:off x="1676400" y="1367776"/>
            <a:ext cx="8839199" cy="5072473"/>
          </a:xfrm>
          <a:prstGeom prst="rect">
            <a:avLst/>
          </a:prstGeom>
        </p:spPr>
      </p:pic>
    </p:spTree>
    <p:extLst>
      <p:ext uri="{BB962C8B-B14F-4D97-AF65-F5344CB8AC3E}">
        <p14:creationId xmlns:p14="http://schemas.microsoft.com/office/powerpoint/2010/main" val="3549681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6B69F-BCFA-F216-322B-33B9248959A4}"/>
              </a:ext>
            </a:extLst>
          </p:cNvPr>
          <p:cNvSpPr>
            <a:spLocks noGrp="1"/>
          </p:cNvSpPr>
          <p:nvPr>
            <p:ph type="ctrTitle"/>
          </p:nvPr>
        </p:nvSpPr>
        <p:spPr>
          <a:xfrm>
            <a:off x="685895" y="602759"/>
            <a:ext cx="11017131" cy="443198"/>
          </a:xfrm>
        </p:spPr>
        <p:txBody>
          <a:bodyPr/>
          <a:lstStyle/>
          <a:p>
            <a:r>
              <a:rPr lang="fr-FR" sz="3200" b="1">
                <a:solidFill>
                  <a:srgbClr val="1F497D"/>
                </a:solidFill>
                <a:latin typeface="Verdana"/>
                <a:ea typeface="Verdana"/>
                <a:cs typeface="Calibri Light"/>
              </a:rPr>
              <a:t>Une contribution sectorielle</a:t>
            </a:r>
            <a:endParaRPr lang="fr-FR"/>
          </a:p>
        </p:txBody>
      </p:sp>
      <p:sp>
        <p:nvSpPr>
          <p:cNvPr id="5" name="object 2">
            <a:extLst>
              <a:ext uri="{FF2B5EF4-FFF2-40B4-BE49-F238E27FC236}">
                <a16:creationId xmlns:a16="http://schemas.microsoft.com/office/drawing/2014/main" id="{EBB0916A-FC12-04D4-8A8A-C2CE71B677C4}"/>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ZoneTexte 2">
            <a:extLst>
              <a:ext uri="{FF2B5EF4-FFF2-40B4-BE49-F238E27FC236}">
                <a16:creationId xmlns:a16="http://schemas.microsoft.com/office/drawing/2014/main" id="{71102B78-187D-AC1D-59BC-2A7C151C6F13}"/>
              </a:ext>
            </a:extLst>
          </p:cNvPr>
          <p:cNvSpPr txBox="1"/>
          <p:nvPr/>
        </p:nvSpPr>
        <p:spPr>
          <a:xfrm>
            <a:off x="4697653" y="1380855"/>
            <a:ext cx="682547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solidFill>
                  <a:srgbClr val="1CADE4"/>
                </a:solidFill>
                <a:latin typeface="TW Cen MT"/>
              </a:rPr>
              <a:t>  </a:t>
            </a:r>
            <a:r>
              <a:rPr lang="fr-FR" sz="2000" b="1">
                <a:solidFill>
                  <a:srgbClr val="ED519B"/>
                </a:solidFill>
                <a:latin typeface="TW Cen MT"/>
              </a:rPr>
              <a:t>Trois axes </a:t>
            </a:r>
            <a:endParaRPr lang="fr-FR">
              <a:solidFill>
                <a:srgbClr val="000000"/>
              </a:solidFill>
              <a:latin typeface="Calibri" panose="020F0502020204030204"/>
              <a:cs typeface="Calibri" panose="020F0502020204030204"/>
            </a:endParaRPr>
          </a:p>
          <a:p>
            <a:endParaRPr lang="fr-FR" sz="2000" b="1">
              <a:solidFill>
                <a:srgbClr val="ED519B"/>
              </a:solidFill>
              <a:latin typeface="TW Cen MT"/>
            </a:endParaRPr>
          </a:p>
          <a:p>
            <a:r>
              <a:rPr lang="fr-FR" sz="2000">
                <a:solidFill>
                  <a:srgbClr val="1CADE4"/>
                </a:solidFill>
                <a:latin typeface="TW Cen MT"/>
              </a:rPr>
              <a:t> </a:t>
            </a:r>
            <a:r>
              <a:rPr lang="fr-FR" sz="2000">
                <a:latin typeface="TW Cen MT"/>
              </a:rPr>
              <a:t>1) Mettre en place une coordination inédite d’acteurs</a:t>
            </a:r>
            <a:endParaRPr lang="fr-FR"/>
          </a:p>
          <a:p>
            <a:endParaRPr lang="fr-FR" sz="2000">
              <a:solidFill>
                <a:srgbClr val="000000"/>
              </a:solidFill>
              <a:latin typeface="TW Cen MT"/>
            </a:endParaRPr>
          </a:p>
          <a:p>
            <a:r>
              <a:rPr lang="fr-FR" sz="2000">
                <a:solidFill>
                  <a:srgbClr val="1CADE4"/>
                </a:solidFill>
                <a:latin typeface="TW Cen MT"/>
              </a:rPr>
              <a:t> </a:t>
            </a:r>
            <a:r>
              <a:rPr lang="fr-FR" sz="2000">
                <a:latin typeface="TW Cen MT"/>
              </a:rPr>
              <a:t>2) Assurer un maintien de l’offre</a:t>
            </a:r>
            <a:endParaRPr lang="fr-FR"/>
          </a:p>
          <a:p>
            <a:endParaRPr lang="fr-FR" sz="2000">
              <a:solidFill>
                <a:srgbClr val="000000"/>
              </a:solidFill>
              <a:latin typeface="TW Cen MT"/>
            </a:endParaRPr>
          </a:p>
          <a:p>
            <a:r>
              <a:rPr lang="fr-FR" sz="2000">
                <a:solidFill>
                  <a:srgbClr val="1CADE4"/>
                </a:solidFill>
                <a:latin typeface="TW Cen MT"/>
              </a:rPr>
              <a:t> </a:t>
            </a:r>
            <a:r>
              <a:rPr lang="fr-FR" sz="2000">
                <a:latin typeface="TW Cen MT"/>
              </a:rPr>
              <a:t>3) Expérimenter de nouvelles modalités de lutte contre les exclusions</a:t>
            </a:r>
            <a:endParaRPr lang="fr-FR"/>
          </a:p>
          <a:p>
            <a:endParaRPr lang="fr-FR" sz="2000">
              <a:solidFill>
                <a:srgbClr val="1CADE4"/>
              </a:solidFill>
              <a:latin typeface="TW Cen MT"/>
            </a:endParaRPr>
          </a:p>
        </p:txBody>
      </p:sp>
      <p:sp>
        <p:nvSpPr>
          <p:cNvPr id="8" name="ZoneTexte 7">
            <a:extLst>
              <a:ext uri="{FF2B5EF4-FFF2-40B4-BE49-F238E27FC236}">
                <a16:creationId xmlns:a16="http://schemas.microsoft.com/office/drawing/2014/main" id="{4B30E8B2-981F-4A7F-7657-D63E273B816F}"/>
              </a:ext>
            </a:extLst>
          </p:cNvPr>
          <p:cNvSpPr txBox="1"/>
          <p:nvPr/>
        </p:nvSpPr>
        <p:spPr>
          <a:xfrm>
            <a:off x="4763984" y="4476997"/>
            <a:ext cx="700842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a:solidFill>
                  <a:srgbClr val="ED519B"/>
                </a:solidFill>
                <a:latin typeface="TW Cen MT"/>
              </a:rPr>
              <a:t>« Des Jeux « durables, inclusifs et solidaires » ne devraient ni entraver la capacité des associations franciliennes à assurer un accompagnement digne et efficace, ni masquer les difficultés qui pèsent structurellement sur elles »</a:t>
            </a:r>
            <a:endParaRPr lang="fr-FR" sz="2000">
              <a:solidFill>
                <a:srgbClr val="ED519B"/>
              </a:solidFill>
              <a:latin typeface="TW Cen MT"/>
            </a:endParaRPr>
          </a:p>
        </p:txBody>
      </p:sp>
      <p:pic>
        <p:nvPicPr>
          <p:cNvPr id="4" name="Image 3" descr="Une image contenant texte, capture d’écran, graphisme, Police&#10;&#10;Description générée automatiquement">
            <a:extLst>
              <a:ext uri="{FF2B5EF4-FFF2-40B4-BE49-F238E27FC236}">
                <a16:creationId xmlns:a16="http://schemas.microsoft.com/office/drawing/2014/main" id="{4E11C791-601E-A231-5C42-3B5E0BD2273E}"/>
              </a:ext>
            </a:extLst>
          </p:cNvPr>
          <p:cNvPicPr>
            <a:picLocks noChangeAspect="1"/>
          </p:cNvPicPr>
          <p:nvPr/>
        </p:nvPicPr>
        <p:blipFill>
          <a:blip r:embed="rId2"/>
          <a:stretch>
            <a:fillRect/>
          </a:stretch>
        </p:blipFill>
        <p:spPr>
          <a:xfrm>
            <a:off x="746166" y="1380421"/>
            <a:ext cx="4188031" cy="5047185"/>
          </a:xfrm>
          <a:prstGeom prst="rect">
            <a:avLst/>
          </a:prstGeom>
        </p:spPr>
      </p:pic>
    </p:spTree>
    <p:extLst>
      <p:ext uri="{BB962C8B-B14F-4D97-AF65-F5344CB8AC3E}">
        <p14:creationId xmlns:p14="http://schemas.microsoft.com/office/powerpoint/2010/main" val="1100983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6B69F-BCFA-F216-322B-33B9248959A4}"/>
              </a:ext>
            </a:extLst>
          </p:cNvPr>
          <p:cNvSpPr>
            <a:spLocks noGrp="1"/>
          </p:cNvSpPr>
          <p:nvPr>
            <p:ph type="ctrTitle"/>
          </p:nvPr>
        </p:nvSpPr>
        <p:spPr>
          <a:xfrm>
            <a:off x="685895" y="602759"/>
            <a:ext cx="11017131" cy="443198"/>
          </a:xfrm>
        </p:spPr>
        <p:txBody>
          <a:bodyPr/>
          <a:lstStyle/>
          <a:p>
            <a:r>
              <a:rPr lang="fr-FR" sz="3200" b="1">
                <a:solidFill>
                  <a:srgbClr val="1F497D"/>
                </a:solidFill>
                <a:latin typeface="Verdana"/>
                <a:ea typeface="Verdana"/>
                <a:cs typeface="Calibri Light"/>
              </a:rPr>
              <a:t>Des écrits : articles, courriers, tribunes</a:t>
            </a:r>
            <a:endParaRPr lang="fr-FR"/>
          </a:p>
        </p:txBody>
      </p:sp>
      <p:sp>
        <p:nvSpPr>
          <p:cNvPr id="5" name="object 2">
            <a:extLst>
              <a:ext uri="{FF2B5EF4-FFF2-40B4-BE49-F238E27FC236}">
                <a16:creationId xmlns:a16="http://schemas.microsoft.com/office/drawing/2014/main" id="{EBB0916A-FC12-04D4-8A8A-C2CE71B677C4}"/>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pic>
        <p:nvPicPr>
          <p:cNvPr id="6" name="Image 5" descr="Une image contenant texte, capture d’écran, Police, logo&#10;&#10;Description générée automatiquement">
            <a:extLst>
              <a:ext uri="{FF2B5EF4-FFF2-40B4-BE49-F238E27FC236}">
                <a16:creationId xmlns:a16="http://schemas.microsoft.com/office/drawing/2014/main" id="{E6124C59-E80F-BF2B-3A35-F83A92D64AB1}"/>
              </a:ext>
            </a:extLst>
          </p:cNvPr>
          <p:cNvPicPr>
            <a:picLocks noChangeAspect="1"/>
          </p:cNvPicPr>
          <p:nvPr/>
        </p:nvPicPr>
        <p:blipFill>
          <a:blip r:embed="rId2"/>
          <a:stretch>
            <a:fillRect/>
          </a:stretch>
        </p:blipFill>
        <p:spPr>
          <a:xfrm>
            <a:off x="2537362" y="1518307"/>
            <a:ext cx="7184652" cy="2811983"/>
          </a:xfrm>
          <a:prstGeom prst="rect">
            <a:avLst/>
          </a:prstGeom>
        </p:spPr>
      </p:pic>
      <p:pic>
        <p:nvPicPr>
          <p:cNvPr id="4" name="Image 3" descr="Une image contenant texte, capture d’écran, Police, nombre&#10;&#10;Description générée automatiquement">
            <a:extLst>
              <a:ext uri="{FF2B5EF4-FFF2-40B4-BE49-F238E27FC236}">
                <a16:creationId xmlns:a16="http://schemas.microsoft.com/office/drawing/2014/main" id="{E0E86E86-3336-5B5C-8936-201E6BE2856D}"/>
              </a:ext>
            </a:extLst>
          </p:cNvPr>
          <p:cNvPicPr>
            <a:picLocks noChangeAspect="1"/>
          </p:cNvPicPr>
          <p:nvPr/>
        </p:nvPicPr>
        <p:blipFill>
          <a:blip r:embed="rId3"/>
          <a:stretch>
            <a:fillRect/>
          </a:stretch>
        </p:blipFill>
        <p:spPr>
          <a:xfrm>
            <a:off x="8299" y="3424691"/>
            <a:ext cx="5791606" cy="1929005"/>
          </a:xfrm>
          <a:prstGeom prst="rect">
            <a:avLst/>
          </a:prstGeom>
        </p:spPr>
      </p:pic>
      <p:pic>
        <p:nvPicPr>
          <p:cNvPr id="3" name="Image 2" descr="Une image contenant texte, Police, capture d’écran, Graphique&#10;&#10;Description générée automatiquement">
            <a:extLst>
              <a:ext uri="{FF2B5EF4-FFF2-40B4-BE49-F238E27FC236}">
                <a16:creationId xmlns:a16="http://schemas.microsoft.com/office/drawing/2014/main" id="{7ADA304D-6635-DEE8-0EC6-B90486538281}"/>
              </a:ext>
            </a:extLst>
          </p:cNvPr>
          <p:cNvPicPr>
            <a:picLocks noChangeAspect="1"/>
          </p:cNvPicPr>
          <p:nvPr/>
        </p:nvPicPr>
        <p:blipFill>
          <a:blip r:embed="rId4"/>
          <a:stretch>
            <a:fillRect/>
          </a:stretch>
        </p:blipFill>
        <p:spPr>
          <a:xfrm>
            <a:off x="5805055" y="4324754"/>
            <a:ext cx="5070763" cy="1935363"/>
          </a:xfrm>
          <a:prstGeom prst="rect">
            <a:avLst/>
          </a:prstGeom>
        </p:spPr>
      </p:pic>
    </p:spTree>
    <p:extLst>
      <p:ext uri="{BB962C8B-B14F-4D97-AF65-F5344CB8AC3E}">
        <p14:creationId xmlns:p14="http://schemas.microsoft.com/office/powerpoint/2010/main" val="130621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
        <p:nvSpPr>
          <p:cNvPr id="3" name="object 3"/>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F497D">
              <a:alpha val="71759"/>
            </a:srgbClr>
          </a:solidFill>
        </p:spPr>
        <p:txBody>
          <a:bodyPr wrap="square" lIns="0" tIns="0" rIns="0" bIns="0" rtlCol="0"/>
          <a:lstStyle/>
          <a:p>
            <a:endParaRPr sz="1200"/>
          </a:p>
        </p:txBody>
      </p:sp>
      <p:sp>
        <p:nvSpPr>
          <p:cNvPr id="4" name="object 4"/>
          <p:cNvSpPr/>
          <p:nvPr/>
        </p:nvSpPr>
        <p:spPr>
          <a:xfrm>
            <a:off x="595392" y="685800"/>
            <a:ext cx="2056553" cy="215900"/>
          </a:xfrm>
          <a:custGeom>
            <a:avLst/>
            <a:gdLst/>
            <a:ahLst/>
            <a:cxnLst/>
            <a:rect l="l" t="t" r="r" b="b"/>
            <a:pathLst>
              <a:path w="3084829" h="323850">
                <a:moveTo>
                  <a:pt x="3084776" y="323849"/>
                </a:moveTo>
                <a:lnTo>
                  <a:pt x="0" y="323849"/>
                </a:lnTo>
                <a:lnTo>
                  <a:pt x="0" y="0"/>
                </a:lnTo>
                <a:lnTo>
                  <a:pt x="3084776" y="0"/>
                </a:lnTo>
                <a:lnTo>
                  <a:pt x="3084776" y="323849"/>
                </a:lnTo>
                <a:close/>
              </a:path>
            </a:pathLst>
          </a:custGeom>
          <a:solidFill>
            <a:srgbClr val="FFBF00"/>
          </a:solidFill>
        </p:spPr>
        <p:txBody>
          <a:bodyPr wrap="square" lIns="0" tIns="0" rIns="0" bIns="0" rtlCol="0"/>
          <a:lstStyle/>
          <a:p>
            <a:endParaRPr sz="1200"/>
          </a:p>
        </p:txBody>
      </p:sp>
      <p:pic>
        <p:nvPicPr>
          <p:cNvPr id="5" name="object 5"/>
          <p:cNvPicPr/>
          <p:nvPr/>
        </p:nvPicPr>
        <p:blipFill>
          <a:blip r:embed="rId3" cstate="print"/>
          <a:stretch>
            <a:fillRect/>
          </a:stretch>
        </p:blipFill>
        <p:spPr>
          <a:xfrm>
            <a:off x="10029059" y="4424787"/>
            <a:ext cx="1809749" cy="2044699"/>
          </a:xfrm>
          <a:prstGeom prst="rect">
            <a:avLst/>
          </a:prstGeom>
        </p:spPr>
      </p:pic>
      <p:sp>
        <p:nvSpPr>
          <p:cNvPr id="6" name="object 6"/>
          <p:cNvSpPr txBox="1"/>
          <p:nvPr/>
        </p:nvSpPr>
        <p:spPr>
          <a:xfrm>
            <a:off x="677333" y="1478879"/>
            <a:ext cx="11161475" cy="1691190"/>
          </a:xfrm>
          <a:prstGeom prst="rect">
            <a:avLst/>
          </a:prstGeom>
        </p:spPr>
        <p:txBody>
          <a:bodyPr vert="horz" wrap="square" lIns="0" tIns="8467" rIns="0" bIns="0" rtlCol="0">
            <a:spAutoFit/>
          </a:bodyPr>
          <a:lstStyle/>
          <a:p>
            <a:pPr marL="8467">
              <a:spcBef>
                <a:spcPts val="67"/>
              </a:spcBef>
            </a:pPr>
            <a:r>
              <a:rPr lang="fr-FR" sz="5467" b="1" spc="-127">
                <a:solidFill>
                  <a:srgbClr val="FFFFFF"/>
                </a:solidFill>
                <a:latin typeface="Tahoma"/>
                <a:cs typeface="Tahoma"/>
              </a:rPr>
              <a:t>Projet de Loi de Finances et PLFSS</a:t>
            </a:r>
            <a:endParaRPr sz="5467">
              <a:latin typeface="Tahoma"/>
              <a:cs typeface="Tahoma"/>
            </a:endParaRPr>
          </a:p>
        </p:txBody>
      </p:sp>
      <p:sp>
        <p:nvSpPr>
          <p:cNvPr id="7" name="object 7"/>
          <p:cNvSpPr txBox="1"/>
          <p:nvPr/>
        </p:nvSpPr>
        <p:spPr>
          <a:xfrm>
            <a:off x="677333" y="3414247"/>
            <a:ext cx="6028267" cy="439437"/>
          </a:xfrm>
          <a:prstGeom prst="rect">
            <a:avLst/>
          </a:prstGeom>
        </p:spPr>
        <p:txBody>
          <a:bodyPr vert="horz" wrap="square" lIns="0" tIns="8467" rIns="0" bIns="0" rtlCol="0">
            <a:spAutoFit/>
          </a:bodyPr>
          <a:lstStyle/>
          <a:p>
            <a:pPr marL="8467">
              <a:spcBef>
                <a:spcPts val="67"/>
              </a:spcBef>
            </a:pPr>
            <a:r>
              <a:rPr lang="fr-FR" sz="2800" b="1" spc="-87">
                <a:solidFill>
                  <a:srgbClr val="FFFFFF"/>
                </a:solidFill>
                <a:latin typeface="Arial"/>
                <a:cs typeface="Arial"/>
              </a:rPr>
              <a:t>Support de présentation</a:t>
            </a:r>
            <a:endParaRPr sz="2800">
              <a:latin typeface="Arial"/>
              <a:cs typeface="Arial"/>
            </a:endParaRPr>
          </a:p>
        </p:txBody>
      </p:sp>
      <p:sp>
        <p:nvSpPr>
          <p:cNvPr id="8" name="object 7">
            <a:extLst>
              <a:ext uri="{FF2B5EF4-FFF2-40B4-BE49-F238E27FC236}">
                <a16:creationId xmlns:a16="http://schemas.microsoft.com/office/drawing/2014/main" id="{4ECB7746-C81F-48AF-A638-7DB9D8F16C7C}"/>
              </a:ext>
            </a:extLst>
          </p:cNvPr>
          <p:cNvSpPr txBox="1"/>
          <p:nvPr/>
        </p:nvSpPr>
        <p:spPr>
          <a:xfrm>
            <a:off x="677333" y="5389768"/>
            <a:ext cx="3589867" cy="439437"/>
          </a:xfrm>
          <a:prstGeom prst="rect">
            <a:avLst/>
          </a:prstGeom>
        </p:spPr>
        <p:txBody>
          <a:bodyPr vert="horz" wrap="square" lIns="0" tIns="8467" rIns="0" bIns="0" rtlCol="0">
            <a:spAutoFit/>
          </a:bodyPr>
          <a:lstStyle/>
          <a:p>
            <a:pPr marL="8467">
              <a:spcBef>
                <a:spcPts val="67"/>
              </a:spcBef>
            </a:pPr>
            <a:r>
              <a:rPr lang="fr-FR" sz="2800" b="1" i="1" spc="-87">
                <a:solidFill>
                  <a:srgbClr val="FFFFFF"/>
                </a:solidFill>
                <a:latin typeface="Arial"/>
                <a:cs typeface="Arial"/>
              </a:rPr>
              <a:t>30 Novembre 2023</a:t>
            </a:r>
            <a:endParaRPr sz="2800" i="1">
              <a:latin typeface="Arial"/>
              <a:cs typeface="Arial"/>
            </a:endParaRPr>
          </a:p>
        </p:txBody>
      </p:sp>
    </p:spTree>
    <p:extLst>
      <p:ext uri="{BB962C8B-B14F-4D97-AF65-F5344CB8AC3E}">
        <p14:creationId xmlns:p14="http://schemas.microsoft.com/office/powerpoint/2010/main" val="3717191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6B69F-BCFA-F216-322B-33B9248959A4}"/>
              </a:ext>
            </a:extLst>
          </p:cNvPr>
          <p:cNvSpPr>
            <a:spLocks noGrp="1"/>
          </p:cNvSpPr>
          <p:nvPr>
            <p:ph type="ctrTitle"/>
          </p:nvPr>
        </p:nvSpPr>
        <p:spPr>
          <a:xfrm>
            <a:off x="685895" y="378825"/>
            <a:ext cx="10192500" cy="1329595"/>
          </a:xfrm>
        </p:spPr>
        <p:txBody>
          <a:bodyPr/>
          <a:lstStyle/>
          <a:p>
            <a:r>
              <a:rPr lang="fr-FR" sz="3200" b="1">
                <a:solidFill>
                  <a:srgbClr val="1F497D"/>
                </a:solidFill>
                <a:latin typeface="Verdana"/>
                <a:ea typeface="Verdana"/>
                <a:cs typeface="Calibri Light"/>
              </a:rPr>
              <a:t>Retours sur le rendez-vous Préfecture IDF</a:t>
            </a:r>
            <a:br>
              <a:rPr lang="fr-FR" sz="3200" b="1">
                <a:latin typeface="Verdana"/>
                <a:ea typeface="Verdana"/>
                <a:cs typeface="Calibri Light"/>
              </a:rPr>
            </a:br>
            <a:r>
              <a:rPr lang="fr-FR" sz="3200" b="1">
                <a:solidFill>
                  <a:srgbClr val="1F497D"/>
                </a:solidFill>
                <a:latin typeface="Verdana"/>
                <a:ea typeface="Verdana"/>
                <a:cs typeface="Calibri Light"/>
              </a:rPr>
              <a:t> 17 novembre 2023</a:t>
            </a:r>
            <a:endParaRPr lang="fr-FR"/>
          </a:p>
        </p:txBody>
      </p:sp>
      <p:sp>
        <p:nvSpPr>
          <p:cNvPr id="5" name="object 2">
            <a:extLst>
              <a:ext uri="{FF2B5EF4-FFF2-40B4-BE49-F238E27FC236}">
                <a16:creationId xmlns:a16="http://schemas.microsoft.com/office/drawing/2014/main" id="{EBB0916A-FC12-04D4-8A8A-C2CE71B677C4}"/>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9" name="ZoneTexte 8">
            <a:extLst>
              <a:ext uri="{FF2B5EF4-FFF2-40B4-BE49-F238E27FC236}">
                <a16:creationId xmlns:a16="http://schemas.microsoft.com/office/drawing/2014/main" id="{2A85E198-9F25-91E2-C363-9CD3F08504CA}"/>
              </a:ext>
            </a:extLst>
          </p:cNvPr>
          <p:cNvSpPr txBox="1"/>
          <p:nvPr/>
        </p:nvSpPr>
        <p:spPr>
          <a:xfrm>
            <a:off x="785751" y="1993075"/>
            <a:ext cx="1031371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200">
                <a:solidFill>
                  <a:schemeClr val="accent1"/>
                </a:solidFill>
                <a:latin typeface="Tw Cen MT"/>
              </a:rPr>
              <a:t> </a:t>
            </a:r>
            <a:r>
              <a:rPr lang="fr-FR" sz="2200" i="1">
                <a:latin typeface="Tw Cen MT"/>
              </a:rPr>
              <a:t>Participants : Préfecture de la région, préfecture de Paris, Direction Régionale et Interdépartementale de l'Hébergement et du Logement (DRIHL)</a:t>
            </a:r>
            <a:endParaRPr lang="fr-FR"/>
          </a:p>
          <a:p>
            <a:pPr algn="ctr"/>
            <a:endParaRPr lang="fr-FR"/>
          </a:p>
          <a:p>
            <a:pPr marL="342900" indent="-342900">
              <a:buFont typeface="Arial"/>
              <a:buChar char="•"/>
            </a:pPr>
            <a:r>
              <a:rPr lang="fr-FR" sz="2200">
                <a:latin typeface="Tw Cen MT"/>
              </a:rPr>
              <a:t>Ont été abordés : les zones de sécurité, l’accès aux ESMS, déplacements des populations, modification du parc des logements</a:t>
            </a:r>
          </a:p>
          <a:p>
            <a:endParaRPr lang="fr-FR" sz="2200">
              <a:latin typeface="Tw Cen MT"/>
            </a:endParaRPr>
          </a:p>
          <a:p>
            <a:pPr marL="342900" indent="-342900">
              <a:buFont typeface="Arial"/>
              <a:buChar char="•"/>
            </a:pPr>
            <a:r>
              <a:rPr lang="fr-FR" sz="2200">
                <a:latin typeface="Tw Cen MT"/>
              </a:rPr>
              <a:t>Volonté affichée de partage d’informations et de concertation par les pouvoirs publics</a:t>
            </a:r>
          </a:p>
          <a:p>
            <a:endParaRPr lang="fr-FR" sz="2200">
              <a:latin typeface="Tw Cen MT"/>
            </a:endParaRPr>
          </a:p>
          <a:p>
            <a:pPr marL="342900" indent="-342900">
              <a:buFont typeface="Arial"/>
              <a:buChar char="•"/>
            </a:pPr>
            <a:r>
              <a:rPr lang="fr-FR" sz="2200">
                <a:latin typeface="Tw Cen MT"/>
              </a:rPr>
              <a:t>A date, nature des informations, cartographie et calendrier, à la fois flous et lointains flous et lointains</a:t>
            </a:r>
          </a:p>
          <a:p>
            <a:endParaRPr lang="fr-FR" sz="2200">
              <a:latin typeface="Tw Cen MT"/>
            </a:endParaRPr>
          </a:p>
          <a:p>
            <a:pPr marL="342900" indent="-342900">
              <a:buFont typeface="Arial"/>
              <a:buChar char="•"/>
            </a:pPr>
            <a:r>
              <a:rPr lang="fr-FR" sz="2200">
                <a:latin typeface="Tw Cen MT"/>
              </a:rPr>
              <a:t>Fin décembre : cartographie rendue publique par le Préfecture de Police</a:t>
            </a:r>
          </a:p>
        </p:txBody>
      </p:sp>
    </p:spTree>
    <p:extLst>
      <p:ext uri="{BB962C8B-B14F-4D97-AF65-F5344CB8AC3E}">
        <p14:creationId xmlns:p14="http://schemas.microsoft.com/office/powerpoint/2010/main" val="2948244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6B69F-BCFA-F216-322B-33B9248959A4}"/>
              </a:ext>
            </a:extLst>
          </p:cNvPr>
          <p:cNvSpPr>
            <a:spLocks noGrp="1"/>
          </p:cNvSpPr>
          <p:nvPr>
            <p:ph type="ctrTitle"/>
          </p:nvPr>
        </p:nvSpPr>
        <p:spPr>
          <a:xfrm>
            <a:off x="685895" y="595205"/>
            <a:ext cx="11017131" cy="886397"/>
          </a:xfrm>
        </p:spPr>
        <p:txBody>
          <a:bodyPr/>
          <a:lstStyle/>
          <a:p>
            <a:r>
              <a:rPr lang="fr-FR" sz="3200" b="1">
                <a:solidFill>
                  <a:srgbClr val="1F497D"/>
                </a:solidFill>
                <a:latin typeface="Verdana"/>
                <a:ea typeface="Verdana"/>
                <a:cs typeface="Calibri Light"/>
              </a:rPr>
              <a:t>Retours sur le rendez-vous ARS Île-de-France 21 novembre 2023</a:t>
            </a:r>
            <a:endParaRPr lang="fr-FR"/>
          </a:p>
        </p:txBody>
      </p:sp>
      <p:sp>
        <p:nvSpPr>
          <p:cNvPr id="5" name="object 2">
            <a:extLst>
              <a:ext uri="{FF2B5EF4-FFF2-40B4-BE49-F238E27FC236}">
                <a16:creationId xmlns:a16="http://schemas.microsoft.com/office/drawing/2014/main" id="{EBB0916A-FC12-04D4-8A8A-C2CE71B677C4}"/>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9" name="ZoneTexte 8">
            <a:extLst>
              <a:ext uri="{FF2B5EF4-FFF2-40B4-BE49-F238E27FC236}">
                <a16:creationId xmlns:a16="http://schemas.microsoft.com/office/drawing/2014/main" id="{2A85E198-9F25-91E2-C363-9CD3F08504CA}"/>
              </a:ext>
            </a:extLst>
          </p:cNvPr>
          <p:cNvSpPr txBox="1"/>
          <p:nvPr/>
        </p:nvSpPr>
        <p:spPr>
          <a:xfrm>
            <a:off x="785751" y="1993075"/>
            <a:ext cx="10313718"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200" i="1">
                <a:latin typeface="Tw Cen MT"/>
              </a:rPr>
              <a:t>Participants : ARS Île-de-France, réunion publique</a:t>
            </a:r>
            <a:endParaRPr lang="fr-FR"/>
          </a:p>
          <a:p>
            <a:pPr algn="ctr"/>
            <a:endParaRPr lang="fr-FR" sz="2200" i="1">
              <a:latin typeface="Tw Cen MT"/>
            </a:endParaRPr>
          </a:p>
          <a:p>
            <a:pPr algn="ctr"/>
            <a:endParaRPr lang="fr-FR"/>
          </a:p>
          <a:p>
            <a:pPr marL="342900" indent="-342900">
              <a:buFont typeface="Arial,Sans-Serif"/>
              <a:buChar char="•"/>
            </a:pPr>
            <a:r>
              <a:rPr lang="fr-FR" sz="2200">
                <a:latin typeface="TW Cen MT"/>
              </a:rPr>
              <a:t>Ont été abordés : les zones de sécurité, l’accès aux ESMS, déplacements des populations, modification du parc des logements</a:t>
            </a:r>
            <a:endParaRPr lang="en-US" sz="2200">
              <a:latin typeface="TW Cen MT"/>
            </a:endParaRPr>
          </a:p>
          <a:p>
            <a:pPr marL="285750" indent="-285750">
              <a:buFont typeface="Arial"/>
              <a:buChar char="•"/>
            </a:pPr>
            <a:endParaRPr lang="fr-FR" sz="2200">
              <a:latin typeface="TW Cen MT"/>
            </a:endParaRPr>
          </a:p>
          <a:p>
            <a:pPr marL="342900" indent="-342900">
              <a:buFont typeface="Arial,Sans-Serif"/>
              <a:buChar char="•"/>
            </a:pPr>
            <a:r>
              <a:rPr lang="fr-FR" sz="2200">
                <a:latin typeface="TW Cen MT"/>
              </a:rPr>
              <a:t>Volonté affichée de partage d’informations et de concertation par les pouvoirs publics</a:t>
            </a:r>
            <a:endParaRPr lang="en-US" sz="2200">
              <a:latin typeface="TW Cen MT"/>
            </a:endParaRPr>
          </a:p>
          <a:p>
            <a:pPr marL="285750" indent="-285750">
              <a:buFont typeface="Arial"/>
              <a:buChar char="•"/>
            </a:pPr>
            <a:endParaRPr lang="fr-FR" sz="2200">
              <a:latin typeface="TW Cen MT"/>
            </a:endParaRPr>
          </a:p>
          <a:p>
            <a:pPr marL="342900" indent="-342900">
              <a:buFont typeface="Arial,Sans-Serif"/>
              <a:buChar char="•"/>
            </a:pPr>
            <a:r>
              <a:rPr lang="fr-FR" sz="2200">
                <a:latin typeface="TW Cen MT"/>
              </a:rPr>
              <a:t>A date, nature des informations, cartographie et calendrier, à la fois flous et lointains flous et lointains</a:t>
            </a:r>
            <a:endParaRPr lang="en-US" sz="2200">
              <a:latin typeface="TW Cen MT"/>
            </a:endParaRPr>
          </a:p>
          <a:p>
            <a:pPr marL="285750" indent="-285750">
              <a:buFont typeface="Arial"/>
              <a:buChar char="•"/>
            </a:pPr>
            <a:endParaRPr lang="fr-FR" sz="2200">
              <a:latin typeface="TW Cen MT"/>
            </a:endParaRPr>
          </a:p>
          <a:p>
            <a:pPr marL="342900" indent="-342900">
              <a:buFont typeface="Arial,Sans-Serif"/>
              <a:buChar char="•"/>
            </a:pPr>
            <a:r>
              <a:rPr lang="fr-FR" sz="2200">
                <a:latin typeface="TW Cen MT"/>
              </a:rPr>
              <a:t>Fin décembre : cartographie rendue publique par le Préfecture de Police</a:t>
            </a:r>
            <a:endParaRPr lang="en-US" sz="2200">
              <a:latin typeface="TW Cen MT"/>
            </a:endParaRPr>
          </a:p>
          <a:p>
            <a:endParaRPr lang="fr-FR" sz="2200">
              <a:latin typeface="Tw Cen MT"/>
            </a:endParaRPr>
          </a:p>
        </p:txBody>
      </p:sp>
    </p:spTree>
    <p:extLst>
      <p:ext uri="{BB962C8B-B14F-4D97-AF65-F5344CB8AC3E}">
        <p14:creationId xmlns:p14="http://schemas.microsoft.com/office/powerpoint/2010/main" val="488250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6B69F-BCFA-F216-322B-33B9248959A4}"/>
              </a:ext>
            </a:extLst>
          </p:cNvPr>
          <p:cNvSpPr>
            <a:spLocks noGrp="1"/>
          </p:cNvSpPr>
          <p:nvPr>
            <p:ph type="ctrTitle"/>
          </p:nvPr>
        </p:nvSpPr>
        <p:spPr>
          <a:xfrm>
            <a:off x="685895" y="595205"/>
            <a:ext cx="11017131" cy="886397"/>
          </a:xfrm>
        </p:spPr>
        <p:txBody>
          <a:bodyPr/>
          <a:lstStyle/>
          <a:p>
            <a:r>
              <a:rPr lang="fr-FR" sz="3200" b="1">
                <a:solidFill>
                  <a:srgbClr val="1F497D"/>
                </a:solidFill>
                <a:latin typeface="Verdana"/>
                <a:ea typeface="Verdana"/>
                <a:cs typeface="Calibri Light"/>
              </a:rPr>
              <a:t>Prochaines échéances,</a:t>
            </a:r>
            <a:br>
              <a:rPr lang="fr-FR" sz="3200" b="1">
                <a:solidFill>
                  <a:srgbClr val="1F497D"/>
                </a:solidFill>
                <a:latin typeface="Verdana"/>
                <a:ea typeface="Verdana"/>
                <a:cs typeface="Calibri Light"/>
              </a:rPr>
            </a:br>
            <a:r>
              <a:rPr lang="fr-FR" sz="3200" b="1">
                <a:solidFill>
                  <a:srgbClr val="1F497D"/>
                </a:solidFill>
                <a:latin typeface="Verdana"/>
                <a:ea typeface="Verdana"/>
                <a:cs typeface="Calibri Light"/>
              </a:rPr>
              <a:t> mandataires : on a besoin de vous !</a:t>
            </a:r>
            <a:endParaRPr lang="fr-FR"/>
          </a:p>
        </p:txBody>
      </p:sp>
      <p:sp>
        <p:nvSpPr>
          <p:cNvPr id="5" name="object 2">
            <a:extLst>
              <a:ext uri="{FF2B5EF4-FFF2-40B4-BE49-F238E27FC236}">
                <a16:creationId xmlns:a16="http://schemas.microsoft.com/office/drawing/2014/main" id="{EBB0916A-FC12-04D4-8A8A-C2CE71B677C4}"/>
              </a:ext>
            </a:extLst>
          </p:cNvPr>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9" name="ZoneTexte 8">
            <a:extLst>
              <a:ext uri="{FF2B5EF4-FFF2-40B4-BE49-F238E27FC236}">
                <a16:creationId xmlns:a16="http://schemas.microsoft.com/office/drawing/2014/main" id="{2A85E198-9F25-91E2-C363-9CD3F08504CA}"/>
              </a:ext>
            </a:extLst>
          </p:cNvPr>
          <p:cNvSpPr txBox="1"/>
          <p:nvPr/>
        </p:nvSpPr>
        <p:spPr>
          <a:xfrm>
            <a:off x="765959" y="1854530"/>
            <a:ext cx="1031371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fr-FR" sz="2200" i="1">
              <a:latin typeface="Tw Cen MT"/>
            </a:endParaRPr>
          </a:p>
          <a:p>
            <a:pPr marL="342900" indent="-342900">
              <a:buFont typeface="Arial,Sans-Serif"/>
              <a:buChar char="•"/>
            </a:pPr>
            <a:r>
              <a:rPr lang="fr-FR" sz="2200">
                <a:latin typeface="TW Cen MT"/>
              </a:rPr>
              <a:t>Identification des situations complexes : services à domicile empêchés, population déplacée, ESMS sur des zones de sécurité…</a:t>
            </a:r>
          </a:p>
          <a:p>
            <a:pPr marL="342900" indent="-342900">
              <a:buFont typeface="Arial,Sans-Serif"/>
              <a:buChar char="•"/>
            </a:pPr>
            <a:r>
              <a:rPr lang="fr-FR" sz="2200">
                <a:latin typeface="TW Cen MT"/>
              </a:rPr>
              <a:t>Sensibilisation et questions auprès des pouvoirs publics rencontrés : personne ne maitrise parfaitement ces enjeux, n’hésitez pas à poser des questions, à demander à mettre à l’ordre du jour la thématique</a:t>
            </a:r>
            <a:endParaRPr lang="fr-FR"/>
          </a:p>
          <a:p>
            <a:pPr marL="342900" indent="-342900">
              <a:buFont typeface="Arial,Sans-Serif"/>
              <a:buChar char="•"/>
            </a:pPr>
            <a:r>
              <a:rPr lang="fr-FR" sz="2200">
                <a:latin typeface="TW Cen MT"/>
              </a:rPr>
              <a:t>Partage d’informations émanant des instances : c’est un sujet mouvant, qui va vite. N’hésitez pas à nous faire part de toute difficulté ou initiative locale</a:t>
            </a:r>
            <a:endParaRPr lang="fr-FR"/>
          </a:p>
          <a:p>
            <a:pPr marL="342900" indent="-342900">
              <a:buFont typeface="Arial,Sans-Serif"/>
              <a:buChar char="•"/>
            </a:pPr>
            <a:endParaRPr lang="fr-FR" sz="2200">
              <a:latin typeface="TW Cen MT"/>
            </a:endParaRPr>
          </a:p>
        </p:txBody>
      </p:sp>
      <p:pic>
        <p:nvPicPr>
          <p:cNvPr id="3" name="Image 2" descr="Une image contenant noir, obscurité&#10;&#10;Description générée automatiquement">
            <a:extLst>
              <a:ext uri="{FF2B5EF4-FFF2-40B4-BE49-F238E27FC236}">
                <a16:creationId xmlns:a16="http://schemas.microsoft.com/office/drawing/2014/main" id="{2DDB898C-8730-FC21-2436-D01F3E8980B1}"/>
              </a:ext>
            </a:extLst>
          </p:cNvPr>
          <p:cNvPicPr>
            <a:picLocks noChangeAspect="1"/>
          </p:cNvPicPr>
          <p:nvPr/>
        </p:nvPicPr>
        <p:blipFill>
          <a:blip r:embed="rId2"/>
          <a:stretch>
            <a:fillRect/>
          </a:stretch>
        </p:blipFill>
        <p:spPr>
          <a:xfrm>
            <a:off x="2006530" y="5064048"/>
            <a:ext cx="8174048" cy="1095086"/>
          </a:xfrm>
          <a:prstGeom prst="rect">
            <a:avLst/>
          </a:prstGeom>
        </p:spPr>
      </p:pic>
    </p:spTree>
    <p:extLst>
      <p:ext uri="{BB962C8B-B14F-4D97-AF65-F5344CB8AC3E}">
        <p14:creationId xmlns:p14="http://schemas.microsoft.com/office/powerpoint/2010/main" val="2129130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
        <p:nvSpPr>
          <p:cNvPr id="3" name="object 3"/>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F497D">
              <a:alpha val="71759"/>
            </a:srgbClr>
          </a:solidFill>
        </p:spPr>
        <p:txBody>
          <a:bodyPr wrap="square" lIns="0" tIns="0" rIns="0" bIns="0" rtlCol="0"/>
          <a:lstStyle/>
          <a:p>
            <a:endParaRPr sz="1200"/>
          </a:p>
        </p:txBody>
      </p:sp>
      <p:sp>
        <p:nvSpPr>
          <p:cNvPr id="4" name="object 4"/>
          <p:cNvSpPr/>
          <p:nvPr/>
        </p:nvSpPr>
        <p:spPr>
          <a:xfrm>
            <a:off x="595392" y="685800"/>
            <a:ext cx="2056553" cy="215900"/>
          </a:xfrm>
          <a:custGeom>
            <a:avLst/>
            <a:gdLst/>
            <a:ahLst/>
            <a:cxnLst/>
            <a:rect l="l" t="t" r="r" b="b"/>
            <a:pathLst>
              <a:path w="3084829" h="323850">
                <a:moveTo>
                  <a:pt x="3084776" y="323849"/>
                </a:moveTo>
                <a:lnTo>
                  <a:pt x="0" y="323849"/>
                </a:lnTo>
                <a:lnTo>
                  <a:pt x="0" y="0"/>
                </a:lnTo>
                <a:lnTo>
                  <a:pt x="3084776" y="0"/>
                </a:lnTo>
                <a:lnTo>
                  <a:pt x="3084776" y="323849"/>
                </a:lnTo>
                <a:close/>
              </a:path>
            </a:pathLst>
          </a:custGeom>
          <a:solidFill>
            <a:srgbClr val="FFBF00"/>
          </a:solidFill>
        </p:spPr>
        <p:txBody>
          <a:bodyPr wrap="square" lIns="0" tIns="0" rIns="0" bIns="0" rtlCol="0"/>
          <a:lstStyle/>
          <a:p>
            <a:endParaRPr sz="1200"/>
          </a:p>
        </p:txBody>
      </p:sp>
      <p:pic>
        <p:nvPicPr>
          <p:cNvPr id="5" name="object 5"/>
          <p:cNvPicPr/>
          <p:nvPr/>
        </p:nvPicPr>
        <p:blipFill>
          <a:blip r:embed="rId3" cstate="print"/>
          <a:stretch>
            <a:fillRect/>
          </a:stretch>
        </p:blipFill>
        <p:spPr>
          <a:xfrm>
            <a:off x="10029059" y="4424787"/>
            <a:ext cx="1809749" cy="2044699"/>
          </a:xfrm>
          <a:prstGeom prst="rect">
            <a:avLst/>
          </a:prstGeom>
        </p:spPr>
      </p:pic>
      <p:sp>
        <p:nvSpPr>
          <p:cNvPr id="6" name="object 6"/>
          <p:cNvSpPr txBox="1"/>
          <p:nvPr/>
        </p:nvSpPr>
        <p:spPr>
          <a:xfrm>
            <a:off x="677333" y="1478879"/>
            <a:ext cx="11161475" cy="849870"/>
          </a:xfrm>
          <a:prstGeom prst="rect">
            <a:avLst/>
          </a:prstGeom>
        </p:spPr>
        <p:txBody>
          <a:bodyPr vert="horz" wrap="square" lIns="0" tIns="8467" rIns="0" bIns="0" rtlCol="0">
            <a:spAutoFit/>
          </a:bodyPr>
          <a:lstStyle/>
          <a:p>
            <a:pPr marL="8467">
              <a:spcBef>
                <a:spcPts val="67"/>
              </a:spcBef>
            </a:pPr>
            <a:r>
              <a:rPr lang="fr-FR" sz="5467" b="1" spc="-127">
                <a:solidFill>
                  <a:srgbClr val="FFFFFF"/>
                </a:solidFill>
                <a:latin typeface="Tahoma"/>
                <a:cs typeface="Tahoma"/>
              </a:rPr>
              <a:t>Enfances, Familles, Jeunesses</a:t>
            </a:r>
            <a:endParaRPr sz="5467">
              <a:latin typeface="Tahoma"/>
              <a:cs typeface="Tahoma"/>
            </a:endParaRPr>
          </a:p>
        </p:txBody>
      </p:sp>
      <p:sp>
        <p:nvSpPr>
          <p:cNvPr id="7" name="object 7"/>
          <p:cNvSpPr txBox="1"/>
          <p:nvPr/>
        </p:nvSpPr>
        <p:spPr>
          <a:xfrm>
            <a:off x="677333" y="3235111"/>
            <a:ext cx="6028267" cy="1301211"/>
          </a:xfrm>
          <a:prstGeom prst="rect">
            <a:avLst/>
          </a:prstGeom>
        </p:spPr>
        <p:txBody>
          <a:bodyPr vert="horz" wrap="square" lIns="0" tIns="8467" rIns="0" bIns="0" rtlCol="0">
            <a:spAutoFit/>
          </a:bodyPr>
          <a:lstStyle/>
          <a:p>
            <a:pPr marL="8467">
              <a:spcBef>
                <a:spcPts val="67"/>
              </a:spcBef>
            </a:pPr>
            <a:r>
              <a:rPr lang="fr-FR" sz="2800" b="1" spc="-87">
                <a:solidFill>
                  <a:srgbClr val="FFFFFF"/>
                </a:solidFill>
                <a:latin typeface="Arial"/>
                <a:cs typeface="Arial"/>
              </a:rPr>
              <a:t>Actualités du secteur : une ambition gouvernementale à géométrie variable</a:t>
            </a:r>
            <a:endParaRPr sz="2800">
              <a:latin typeface="Arial"/>
              <a:cs typeface="Arial"/>
            </a:endParaRPr>
          </a:p>
        </p:txBody>
      </p:sp>
      <p:sp>
        <p:nvSpPr>
          <p:cNvPr id="8" name="object 7">
            <a:extLst>
              <a:ext uri="{FF2B5EF4-FFF2-40B4-BE49-F238E27FC236}">
                <a16:creationId xmlns:a16="http://schemas.microsoft.com/office/drawing/2014/main" id="{4ECB7746-C81F-48AF-A638-7DB9D8F16C7C}"/>
              </a:ext>
            </a:extLst>
          </p:cNvPr>
          <p:cNvSpPr txBox="1"/>
          <p:nvPr/>
        </p:nvSpPr>
        <p:spPr>
          <a:xfrm>
            <a:off x="677333" y="5389768"/>
            <a:ext cx="3589867" cy="439437"/>
          </a:xfrm>
          <a:prstGeom prst="rect">
            <a:avLst/>
          </a:prstGeom>
        </p:spPr>
        <p:txBody>
          <a:bodyPr vert="horz" wrap="square" lIns="0" tIns="8467" rIns="0" bIns="0" rtlCol="0">
            <a:spAutoFit/>
          </a:bodyPr>
          <a:lstStyle/>
          <a:p>
            <a:pPr marL="8467">
              <a:spcBef>
                <a:spcPts val="67"/>
              </a:spcBef>
            </a:pPr>
            <a:r>
              <a:rPr lang="fr-FR" sz="2800" b="1" i="1" spc="-87">
                <a:solidFill>
                  <a:srgbClr val="FFFFFF"/>
                </a:solidFill>
                <a:latin typeface="Arial"/>
                <a:cs typeface="Arial"/>
              </a:rPr>
              <a:t>Novembre 2023</a:t>
            </a:r>
            <a:endParaRPr sz="2800" i="1">
              <a:latin typeface="Arial"/>
              <a:cs typeface="Arial"/>
            </a:endParaRPr>
          </a:p>
        </p:txBody>
      </p:sp>
    </p:spTree>
    <p:extLst>
      <p:ext uri="{BB962C8B-B14F-4D97-AF65-F5344CB8AC3E}">
        <p14:creationId xmlns:p14="http://schemas.microsoft.com/office/powerpoint/2010/main" val="593005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 coins arrondis 22">
            <a:extLst>
              <a:ext uri="{FF2B5EF4-FFF2-40B4-BE49-F238E27FC236}">
                <a16:creationId xmlns:a16="http://schemas.microsoft.com/office/drawing/2014/main" id="{DF03318F-3C49-40DA-B04F-5F880DEE275B}"/>
              </a:ext>
            </a:extLst>
          </p:cNvPr>
          <p:cNvSpPr/>
          <p:nvPr/>
        </p:nvSpPr>
        <p:spPr>
          <a:xfrm>
            <a:off x="7268065" y="4195265"/>
            <a:ext cx="4625547" cy="2209459"/>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Article 10 de la « Loi Plein Emploi » : compétences obligatoires des collectivités -en fonction de leur taille- en matière d’accueil du jeune enfant et de RPE ; obligation d’élaboration d’un schéma pluriannuel de l’offre d’accueil du jeune enfant (communes de plus de 10 000 habitants) ; </a:t>
            </a:r>
          </a:p>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Point de vue du réseau : absence de stratégie nationale et de leviers d’action des CDSF et des préfets en cas de manquements de la part des autorités organisatrices </a:t>
            </a:r>
          </a:p>
        </p:txBody>
      </p:sp>
      <p:sp>
        <p:nvSpPr>
          <p:cNvPr id="11" name="Rectangle : coins arrondis 10">
            <a:extLst>
              <a:ext uri="{FF2B5EF4-FFF2-40B4-BE49-F238E27FC236}">
                <a16:creationId xmlns:a16="http://schemas.microsoft.com/office/drawing/2014/main" id="{837C64FE-CAB4-4858-8B54-B2E5FD5DD077}"/>
              </a:ext>
            </a:extLst>
          </p:cNvPr>
          <p:cNvSpPr/>
          <p:nvPr/>
        </p:nvSpPr>
        <p:spPr>
          <a:xfrm>
            <a:off x="7088957" y="2183262"/>
            <a:ext cx="4487158" cy="1823129"/>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Augmentation des dépenses petite enfance de 1,4 milliards d’euros sur la période</a:t>
            </a:r>
          </a:p>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Objectif de création de 100 000 places d’accueil à horizon 2027 (200 000 à horizon 2023)</a:t>
            </a:r>
          </a:p>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Revalorisation des financements pour les crèches non lucratives</a:t>
            </a:r>
          </a:p>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Développement de solutions innovantes (insertion professionnelle des parents ; mixité ; accueil d’enfants en situation de handicap…)</a:t>
            </a:r>
          </a:p>
        </p:txBody>
      </p:sp>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088077" cy="1014081"/>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L’enfance, une « priorité » du quinquennat aux traitements différenciés</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Enfances, Familles, Jeunesses</a:t>
            </a:r>
            <a:endParaRP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29" name="object 6">
            <a:extLst>
              <a:ext uri="{FF2B5EF4-FFF2-40B4-BE49-F238E27FC236}">
                <a16:creationId xmlns:a16="http://schemas.microsoft.com/office/drawing/2014/main" id="{EF7E1111-8A87-49E3-9D40-334758F98AC6}"/>
              </a:ext>
            </a:extLst>
          </p:cNvPr>
          <p:cNvSpPr txBox="1"/>
          <p:nvPr/>
        </p:nvSpPr>
        <p:spPr>
          <a:xfrm>
            <a:off x="677333" y="1708839"/>
            <a:ext cx="10206631" cy="285549"/>
          </a:xfrm>
          <a:prstGeom prst="rect">
            <a:avLst/>
          </a:prstGeom>
        </p:spPr>
        <p:txBody>
          <a:bodyPr vert="horz" wrap="square" lIns="0" tIns="8467" rIns="0" bIns="0" rtlCol="0">
            <a:spAutoFit/>
          </a:bodyPr>
          <a:lstStyle/>
          <a:p>
            <a:pPr marL="8467">
              <a:spcBef>
                <a:spcPts val="67"/>
              </a:spcBef>
            </a:pPr>
            <a:r>
              <a:rPr lang="fr-FR" spc="-87">
                <a:latin typeface="Verdana" panose="020B0604030504040204" pitchFamily="34" charset="0"/>
                <a:ea typeface="Verdana" panose="020B0604030504040204" pitchFamily="34" charset="0"/>
                <a:cs typeface="Arial"/>
              </a:rPr>
              <a:t>L’objectif de création d’un « Service Public de la Petite Enfance », qui reposerait sur : </a:t>
            </a:r>
            <a:endParaRPr>
              <a:latin typeface="Verdana" panose="020B0604030504040204" pitchFamily="34" charset="0"/>
              <a:ea typeface="Verdana" panose="020B0604030504040204" pitchFamily="34" charset="0"/>
              <a:cs typeface="Arial"/>
            </a:endParaRPr>
          </a:p>
        </p:txBody>
      </p:sp>
      <p:graphicFrame>
        <p:nvGraphicFramePr>
          <p:cNvPr id="8" name="Diagramme 7">
            <a:extLst>
              <a:ext uri="{FF2B5EF4-FFF2-40B4-BE49-F238E27FC236}">
                <a16:creationId xmlns:a16="http://schemas.microsoft.com/office/drawing/2014/main" id="{21768D2F-D6CF-47B9-A059-E263730B34E4}"/>
              </a:ext>
            </a:extLst>
          </p:cNvPr>
          <p:cNvGraphicFramePr/>
          <p:nvPr/>
        </p:nvGraphicFramePr>
        <p:xfrm>
          <a:off x="2000402" y="2322573"/>
          <a:ext cx="7441938" cy="37367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Rectangle : coins arrondis 25">
            <a:extLst>
              <a:ext uri="{FF2B5EF4-FFF2-40B4-BE49-F238E27FC236}">
                <a16:creationId xmlns:a16="http://schemas.microsoft.com/office/drawing/2014/main" id="{A2DBD06A-8801-4078-BA07-1663E0389595}"/>
              </a:ext>
            </a:extLst>
          </p:cNvPr>
          <p:cNvSpPr/>
          <p:nvPr/>
        </p:nvSpPr>
        <p:spPr>
          <a:xfrm>
            <a:off x="615885" y="4285474"/>
            <a:ext cx="3729872" cy="1823129"/>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Article 10 bis de la « Loi Plein Emploi » (durée d’habilitation portée à 15 ans ; mise en œuvre de contrôles selon un plan de contrôle ; réalisation d’évaluations tous les 5 ans…)</a:t>
            </a:r>
          </a:p>
          <a:p>
            <a:pPr marL="171450" indent="-171450">
              <a:buFont typeface="Arial" panose="020B0604020202020204" pitchFamily="34" charset="0"/>
              <a:buChar char="•"/>
            </a:pPr>
            <a:endParaRPr lang="fr-FR" sz="1200">
              <a:solidFill>
                <a:schemeClr val="tx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Mesures intégrées à la COG</a:t>
            </a:r>
          </a:p>
        </p:txBody>
      </p:sp>
      <p:sp>
        <p:nvSpPr>
          <p:cNvPr id="28" name="Rectangle : coins arrondis 27">
            <a:extLst>
              <a:ext uri="{FF2B5EF4-FFF2-40B4-BE49-F238E27FC236}">
                <a16:creationId xmlns:a16="http://schemas.microsoft.com/office/drawing/2014/main" id="{1BF7BA08-9E16-4B0E-B13A-651E646F6BDC}"/>
              </a:ext>
            </a:extLst>
          </p:cNvPr>
          <p:cNvSpPr/>
          <p:nvPr/>
        </p:nvSpPr>
        <p:spPr>
          <a:xfrm>
            <a:off x="994529" y="2236322"/>
            <a:ext cx="3351228" cy="1524974"/>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a:solidFill>
                  <a:schemeClr val="tx1"/>
                </a:solidFill>
                <a:latin typeface="Verdana" panose="020B0604030504040204" pitchFamily="34" charset="0"/>
                <a:ea typeface="Verdana" panose="020B0604030504040204" pitchFamily="34" charset="0"/>
              </a:rPr>
              <a:t>Des travaux portant sur la revalorisation des métiers de la petite enfance (plus de 175 000 professionnels nécessaires d’ici 2030) : campagne de promotion et de valorisation ; revalorisations salariales…</a:t>
            </a:r>
          </a:p>
        </p:txBody>
      </p:sp>
    </p:spTree>
    <p:extLst>
      <p:ext uri="{BB962C8B-B14F-4D97-AF65-F5344CB8AC3E}">
        <p14:creationId xmlns:p14="http://schemas.microsoft.com/office/powerpoint/2010/main" val="347262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animBg="1"/>
      <p:bldP spid="26" grpId="0" animBg="1"/>
      <p:bldP spid="2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088077" cy="1014081"/>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L’enfance, une « priorité » du quinquennat aux traitements différenciés</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Enfances, Familles, Jeunesses</a:t>
            </a:r>
            <a:endParaRP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29" name="object 6">
            <a:extLst>
              <a:ext uri="{FF2B5EF4-FFF2-40B4-BE49-F238E27FC236}">
                <a16:creationId xmlns:a16="http://schemas.microsoft.com/office/drawing/2014/main" id="{EF7E1111-8A87-49E3-9D40-334758F98AC6}"/>
              </a:ext>
            </a:extLst>
          </p:cNvPr>
          <p:cNvSpPr txBox="1"/>
          <p:nvPr/>
        </p:nvSpPr>
        <p:spPr>
          <a:xfrm>
            <a:off x="677333" y="1708839"/>
            <a:ext cx="10206631" cy="285549"/>
          </a:xfrm>
          <a:prstGeom prst="rect">
            <a:avLst/>
          </a:prstGeom>
        </p:spPr>
        <p:txBody>
          <a:bodyPr vert="horz" wrap="square" lIns="0" tIns="8467" rIns="0" bIns="0" rtlCol="0">
            <a:spAutoFit/>
          </a:bodyPr>
          <a:lstStyle/>
          <a:p>
            <a:pPr marL="8467">
              <a:spcBef>
                <a:spcPts val="67"/>
              </a:spcBef>
            </a:pPr>
            <a:r>
              <a:rPr lang="fr-FR" spc="-87">
                <a:latin typeface="Verdana" panose="020B0604030504040204" pitchFamily="34" charset="0"/>
                <a:ea typeface="Verdana" panose="020B0604030504040204" pitchFamily="34" charset="0"/>
                <a:cs typeface="Arial"/>
              </a:rPr>
              <a:t>Un dispositif de protection de l’enfance entre urgences et paralysie </a:t>
            </a:r>
            <a:endParaRPr>
              <a:latin typeface="Verdana" panose="020B0604030504040204" pitchFamily="34" charset="0"/>
              <a:ea typeface="Verdana" panose="020B0604030504040204" pitchFamily="34" charset="0"/>
              <a:cs typeface="Arial"/>
            </a:endParaRPr>
          </a:p>
        </p:txBody>
      </p:sp>
      <p:grpSp>
        <p:nvGrpSpPr>
          <p:cNvPr id="6" name="Groupe 5">
            <a:extLst>
              <a:ext uri="{FF2B5EF4-FFF2-40B4-BE49-F238E27FC236}">
                <a16:creationId xmlns:a16="http://schemas.microsoft.com/office/drawing/2014/main" id="{F43A6DCB-3DD5-426F-9E5A-3C55FDF42402}"/>
              </a:ext>
            </a:extLst>
          </p:cNvPr>
          <p:cNvGrpSpPr/>
          <p:nvPr/>
        </p:nvGrpSpPr>
        <p:grpSpPr>
          <a:xfrm>
            <a:off x="8549125" y="2294612"/>
            <a:ext cx="3131128" cy="1388934"/>
            <a:chOff x="8549125" y="3361412"/>
            <a:chExt cx="3131128" cy="1388934"/>
          </a:xfrm>
        </p:grpSpPr>
        <p:sp>
          <p:nvSpPr>
            <p:cNvPr id="13" name="ZoneTexte 12">
              <a:extLst>
                <a:ext uri="{FF2B5EF4-FFF2-40B4-BE49-F238E27FC236}">
                  <a16:creationId xmlns:a16="http://schemas.microsoft.com/office/drawing/2014/main" id="{9F8EFF3D-4D29-4B08-A06C-CA3C1E989538}"/>
                </a:ext>
              </a:extLst>
            </p:cNvPr>
            <p:cNvSpPr txBox="1"/>
            <p:nvPr/>
          </p:nvSpPr>
          <p:spPr>
            <a:xfrm>
              <a:off x="8663919" y="3429959"/>
              <a:ext cx="3016334" cy="1261884"/>
            </a:xfrm>
            <a:prstGeom prst="rect">
              <a:avLst/>
            </a:prstGeom>
            <a:noFill/>
          </p:spPr>
          <p:txBody>
            <a:bodyPr wrap="square">
              <a:spAutoFit/>
            </a:bodyPr>
            <a:lstStyle/>
            <a:p>
              <a:r>
                <a:rPr lang="fr-FR" b="1">
                  <a:latin typeface="Calibri" panose="020F0502020204030204" pitchFamily="34" charset="0"/>
                  <a:ea typeface="Times New Roman" panose="02020603050405020304" pitchFamily="18" charset="0"/>
                  <a:cs typeface="Times New Roman" panose="02020603050405020304" pitchFamily="18" charset="0"/>
                </a:rPr>
                <a:t>Données DREES 2023</a:t>
              </a:r>
            </a:p>
            <a:p>
              <a:r>
                <a:rPr lang="fr-FR" sz="2000" b="1">
                  <a:solidFill>
                    <a:srgbClr val="1F497D"/>
                  </a:solidFill>
                  <a:latin typeface="Calibri" panose="020F0502020204030204" pitchFamily="34" charset="0"/>
                  <a:ea typeface="Times New Roman" panose="02020603050405020304" pitchFamily="18" charset="0"/>
                  <a:cs typeface="Times New Roman" panose="02020603050405020304" pitchFamily="18" charset="0"/>
                </a:rPr>
                <a:t>+13% </a:t>
              </a:r>
              <a:r>
                <a:rPr lang="fr-FR">
                  <a:latin typeface="Calibri" panose="020F0502020204030204" pitchFamily="34" charset="0"/>
                  <a:ea typeface="Times New Roman" panose="02020603050405020304" pitchFamily="18" charset="0"/>
                  <a:cs typeface="Times New Roman" panose="02020603050405020304" pitchFamily="18" charset="0"/>
                </a:rPr>
                <a:t>de mesures de protection entre 2016 et 2021 </a:t>
              </a:r>
            </a:p>
            <a:p>
              <a:r>
                <a:rPr lang="fr-FR" sz="2000" b="1">
                  <a:solidFill>
                    <a:srgbClr val="1F497D"/>
                  </a:solidFill>
                  <a:latin typeface="Calibri" panose="020F0502020204030204" pitchFamily="34" charset="0"/>
                  <a:cs typeface="Times New Roman" panose="02020603050405020304" pitchFamily="18" charset="0"/>
                </a:rPr>
                <a:t>+21% </a:t>
              </a:r>
              <a:r>
                <a:rPr lang="fr-FR">
                  <a:latin typeface="Calibri" panose="020F0502020204030204" pitchFamily="34" charset="0"/>
                  <a:ea typeface="Times New Roman" panose="02020603050405020304" pitchFamily="18" charset="0"/>
                  <a:cs typeface="Times New Roman" panose="02020603050405020304" pitchFamily="18" charset="0"/>
                </a:rPr>
                <a:t>pour les seuls accueils</a:t>
              </a:r>
              <a:endParaRPr lang="fr-FR"/>
            </a:p>
          </p:txBody>
        </p:sp>
        <p:sp>
          <p:nvSpPr>
            <p:cNvPr id="14" name="Rectangle : coins arrondis 13">
              <a:extLst>
                <a:ext uri="{FF2B5EF4-FFF2-40B4-BE49-F238E27FC236}">
                  <a16:creationId xmlns:a16="http://schemas.microsoft.com/office/drawing/2014/main" id="{70869116-FE8D-41A7-AC08-1236C669BEAF}"/>
                </a:ext>
              </a:extLst>
            </p:cNvPr>
            <p:cNvSpPr/>
            <p:nvPr/>
          </p:nvSpPr>
          <p:spPr>
            <a:xfrm>
              <a:off x="8549125" y="3361412"/>
              <a:ext cx="3123211" cy="1388934"/>
            </a:xfrm>
            <a:prstGeom prst="roundRect">
              <a:avLst/>
            </a:prstGeom>
            <a:noFill/>
            <a:ln w="38100">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ZoneTexte 14">
            <a:extLst>
              <a:ext uri="{FF2B5EF4-FFF2-40B4-BE49-F238E27FC236}">
                <a16:creationId xmlns:a16="http://schemas.microsoft.com/office/drawing/2014/main" id="{BB35CA87-2605-4CBD-A011-6DDA694F246F}"/>
              </a:ext>
            </a:extLst>
          </p:cNvPr>
          <p:cNvSpPr txBox="1"/>
          <p:nvPr/>
        </p:nvSpPr>
        <p:spPr>
          <a:xfrm>
            <a:off x="685874" y="2239997"/>
            <a:ext cx="7548070" cy="1815882"/>
          </a:xfrm>
          <a:prstGeom prst="rect">
            <a:avLst/>
          </a:prstGeom>
          <a:noFill/>
        </p:spPr>
        <p:txBody>
          <a:bodyPr wrap="square" rtlCol="0">
            <a:spAutoFit/>
          </a:bodyPr>
          <a:lstStyle/>
          <a:p>
            <a:pPr marL="285750" indent="-285750" algn="just">
              <a:buFont typeface="Wingdings" panose="05000000000000000000" pitchFamily="2" charset="2"/>
              <a:buChar char="Ø"/>
            </a:pPr>
            <a:r>
              <a:rPr lang="fr-FR" sz="1600">
                <a:latin typeface="Verdana" panose="020B0604030504040204" pitchFamily="34" charset="0"/>
                <a:ea typeface="Verdana" panose="020B0604030504040204" pitchFamily="34" charset="0"/>
              </a:rPr>
              <a:t>Une </a:t>
            </a:r>
            <a:r>
              <a:rPr lang="fr-FR" sz="1600" b="1">
                <a:latin typeface="Verdana" panose="020B0604030504040204" pitchFamily="34" charset="0"/>
                <a:ea typeface="Verdana" panose="020B0604030504040204" pitchFamily="34" charset="0"/>
              </a:rPr>
              <a:t>crise sans précédent qui frappe le secteur de la protection de l’enfance : </a:t>
            </a:r>
            <a:r>
              <a:rPr lang="fr-FR" sz="1600">
                <a:latin typeface="Verdana" panose="020B0604030504040204" pitchFamily="34" charset="0"/>
                <a:ea typeface="Verdana" panose="020B0604030504040204" pitchFamily="34" charset="0"/>
              </a:rPr>
              <a:t>dégradation et augmentation des situations accompagnées et prises en charge, saturation des dispositifs et gestion permanente dans l’urgence, crise des recrutements, épuisements des équipes, manque structurel de moyens, projections très défavorables à court et moyen termes, contexte médiatique à charge… ;</a:t>
            </a:r>
            <a:endParaRPr lang="fr-FR" sz="160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6" name="ZoneTexte 15">
            <a:extLst>
              <a:ext uri="{FF2B5EF4-FFF2-40B4-BE49-F238E27FC236}">
                <a16:creationId xmlns:a16="http://schemas.microsoft.com/office/drawing/2014/main" id="{9C92FD70-88C9-4123-ABD6-1E7F05EAC1C7}"/>
              </a:ext>
            </a:extLst>
          </p:cNvPr>
          <p:cNvSpPr txBox="1"/>
          <p:nvPr/>
        </p:nvSpPr>
        <p:spPr>
          <a:xfrm>
            <a:off x="632183" y="4374729"/>
            <a:ext cx="7548070" cy="1569660"/>
          </a:xfrm>
          <a:prstGeom prst="rect">
            <a:avLst/>
          </a:prstGeom>
          <a:noFill/>
        </p:spPr>
        <p:txBody>
          <a:bodyPr wrap="square" rtlCol="0">
            <a:spAutoFit/>
          </a:bodyPr>
          <a:lstStyle/>
          <a:p>
            <a:pPr marL="285750" indent="-285750" algn="just">
              <a:buFont typeface="Wingdings" panose="05000000000000000000" pitchFamily="2" charset="2"/>
              <a:buChar char="Ø"/>
            </a:pPr>
            <a:r>
              <a:rPr lang="fr-FR" sz="1600">
                <a:latin typeface="Verdana" panose="020B0604030504040204" pitchFamily="34" charset="0"/>
                <a:ea typeface="Verdana" panose="020B0604030504040204" pitchFamily="34" charset="0"/>
              </a:rPr>
              <a:t>Des </a:t>
            </a:r>
            <a:r>
              <a:rPr lang="fr-FR" sz="1600" b="1">
                <a:latin typeface="Verdana" panose="020B0604030504040204" pitchFamily="34" charset="0"/>
                <a:ea typeface="Verdana" panose="020B0604030504040204" pitchFamily="34" charset="0"/>
              </a:rPr>
              <a:t>alertes qui se multiplient </a:t>
            </a:r>
            <a:r>
              <a:rPr lang="fr-FR" sz="1600">
                <a:latin typeface="Verdana" panose="020B0604030504040204" pitchFamily="34" charset="0"/>
                <a:ea typeface="Verdana" panose="020B0604030504040204" pitchFamily="34" charset="0"/>
              </a:rPr>
              <a:t>: demandes « d’Assises de la protection de l’enfance » ; « Etats généraux de la protection de l’enfance » suite à l’appel du 31/08 de 24 présidents de Conseils départementaux ;  </a:t>
            </a:r>
            <a:r>
              <a:rPr lang="fr-FR" sz="1600">
                <a:latin typeface="Verdana" panose="020B0604030504040204" pitchFamily="34" charset="0"/>
                <a:ea typeface="Verdana" panose="020B0604030504040204" pitchFamily="34" charset="0"/>
                <a:hlinkClick r:id="rId4"/>
              </a:rPr>
              <a:t>pétition</a:t>
            </a:r>
            <a:r>
              <a:rPr lang="fr-FR" sz="1600">
                <a:latin typeface="Verdana" panose="020B0604030504040204" pitchFamily="34" charset="0"/>
                <a:ea typeface="Verdana" panose="020B0604030504040204" pitchFamily="34" charset="0"/>
              </a:rPr>
              <a:t> pour « Sauver la protection de l’enfance pendant qu’il est encore temps » ; demande d’un « Plan Marshall » pour la Protection de l’Enfance</a:t>
            </a:r>
            <a:endParaRPr lang="fr-FR" sz="1600">
              <a:effectLst/>
              <a:latin typeface="Verdana" panose="020B0604030504040204" pitchFamily="34" charset="0"/>
              <a:ea typeface="Verdana" panose="020B0604030504040204" pitchFamily="34" charset="0"/>
              <a:cs typeface="Times New Roman" panose="02020603050405020304" pitchFamily="18" charset="0"/>
            </a:endParaRPr>
          </a:p>
        </p:txBody>
      </p:sp>
      <p:grpSp>
        <p:nvGrpSpPr>
          <p:cNvPr id="18" name="Groupe 17">
            <a:extLst>
              <a:ext uri="{FF2B5EF4-FFF2-40B4-BE49-F238E27FC236}">
                <a16:creationId xmlns:a16="http://schemas.microsoft.com/office/drawing/2014/main" id="{440E9CFB-DBC6-4360-9DEA-4BCFDCC901F5}"/>
              </a:ext>
            </a:extLst>
          </p:cNvPr>
          <p:cNvGrpSpPr/>
          <p:nvPr/>
        </p:nvGrpSpPr>
        <p:grpSpPr>
          <a:xfrm>
            <a:off x="8549125" y="3983770"/>
            <a:ext cx="3131128" cy="2659008"/>
            <a:chOff x="8549125" y="3361412"/>
            <a:chExt cx="3131128" cy="2099872"/>
          </a:xfrm>
        </p:grpSpPr>
        <p:sp>
          <p:nvSpPr>
            <p:cNvPr id="19" name="ZoneTexte 18">
              <a:extLst>
                <a:ext uri="{FF2B5EF4-FFF2-40B4-BE49-F238E27FC236}">
                  <a16:creationId xmlns:a16="http://schemas.microsoft.com/office/drawing/2014/main" id="{3DBD64F2-55CF-4E3D-871A-E4AEC0958D54}"/>
                </a:ext>
              </a:extLst>
            </p:cNvPr>
            <p:cNvSpPr txBox="1"/>
            <p:nvPr/>
          </p:nvSpPr>
          <p:spPr>
            <a:xfrm>
              <a:off x="8663919" y="3429959"/>
              <a:ext cx="3016334" cy="2031325"/>
            </a:xfrm>
            <a:prstGeom prst="rect">
              <a:avLst/>
            </a:prstGeom>
            <a:noFill/>
          </p:spPr>
          <p:txBody>
            <a:bodyPr wrap="square">
              <a:spAutoFit/>
            </a:bodyPr>
            <a:lstStyle/>
            <a:p>
              <a:pPr algn="ctr"/>
              <a:r>
                <a:rPr lang="fr-FR" b="1">
                  <a:latin typeface="Calibri" panose="020F0502020204030204" pitchFamily="34" charset="0"/>
                  <a:ea typeface="Times New Roman" panose="02020603050405020304" pitchFamily="18" charset="0"/>
                  <a:cs typeface="Times New Roman" panose="02020603050405020304" pitchFamily="18" charset="0"/>
                </a:rPr>
                <a:t>Des espoirs de coopérations nationales et locales</a:t>
              </a:r>
            </a:p>
            <a:p>
              <a:r>
                <a:rPr lang="fr-FR">
                  <a:latin typeface="Calibri" panose="020F0502020204030204" pitchFamily="34" charset="0"/>
                  <a:cs typeface="Times New Roman" panose="02020603050405020304" pitchFamily="18" charset="0"/>
                </a:rPr>
                <a:t>Contractualisations département / ARS / Préfet et partenaires élargis ; installation des CDPE ; GIP « France Enfance protégée »</a:t>
              </a:r>
            </a:p>
          </p:txBody>
        </p:sp>
        <p:sp>
          <p:nvSpPr>
            <p:cNvPr id="20" name="Rectangle : coins arrondis 19">
              <a:extLst>
                <a:ext uri="{FF2B5EF4-FFF2-40B4-BE49-F238E27FC236}">
                  <a16:creationId xmlns:a16="http://schemas.microsoft.com/office/drawing/2014/main" id="{D0B73E51-2A56-47CC-B6ED-19CCB8DAE834}"/>
                </a:ext>
              </a:extLst>
            </p:cNvPr>
            <p:cNvSpPr/>
            <p:nvPr/>
          </p:nvSpPr>
          <p:spPr>
            <a:xfrm>
              <a:off x="8549125" y="3361412"/>
              <a:ext cx="3123211" cy="1681153"/>
            </a:xfrm>
            <a:prstGeom prst="roundRect">
              <a:avLst/>
            </a:prstGeom>
            <a:noFill/>
            <a:ln w="38100">
              <a:solidFill>
                <a:srgbClr val="FFB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90415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088077" cy="1014081"/>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L’enfance, une « priorité » du quinquennat aux traitements différenciés</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Enfances, Familles, Jeunesses</a:t>
            </a:r>
            <a:endParaRP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29" name="object 6">
            <a:extLst>
              <a:ext uri="{FF2B5EF4-FFF2-40B4-BE49-F238E27FC236}">
                <a16:creationId xmlns:a16="http://schemas.microsoft.com/office/drawing/2014/main" id="{EF7E1111-8A87-49E3-9D40-334758F98AC6}"/>
              </a:ext>
            </a:extLst>
          </p:cNvPr>
          <p:cNvSpPr txBox="1"/>
          <p:nvPr/>
        </p:nvSpPr>
        <p:spPr>
          <a:xfrm>
            <a:off x="677333" y="1708839"/>
            <a:ext cx="10206631" cy="285549"/>
          </a:xfrm>
          <a:prstGeom prst="rect">
            <a:avLst/>
          </a:prstGeom>
        </p:spPr>
        <p:txBody>
          <a:bodyPr vert="horz" wrap="square" lIns="0" tIns="8467" rIns="0" bIns="0" rtlCol="0">
            <a:spAutoFit/>
          </a:bodyPr>
          <a:lstStyle/>
          <a:p>
            <a:pPr marL="8467">
              <a:spcBef>
                <a:spcPts val="67"/>
              </a:spcBef>
            </a:pPr>
            <a:r>
              <a:rPr lang="fr-FR" spc="-87">
                <a:latin typeface="Verdana" panose="020B0604030504040204" pitchFamily="34" charset="0"/>
                <a:ea typeface="Verdana" panose="020B0604030504040204" pitchFamily="34" charset="0"/>
                <a:cs typeface="Arial"/>
              </a:rPr>
              <a:t>Au sein de la protection de l’enfance, des sujets faisant l’objet d’une attention particulière : </a:t>
            </a:r>
            <a:endParaRPr>
              <a:latin typeface="Verdana" panose="020B0604030504040204" pitchFamily="34" charset="0"/>
              <a:ea typeface="Verdana" panose="020B0604030504040204" pitchFamily="34" charset="0"/>
              <a:cs typeface="Arial"/>
            </a:endParaRPr>
          </a:p>
        </p:txBody>
      </p:sp>
      <p:sp>
        <p:nvSpPr>
          <p:cNvPr id="17" name="Rectangle : coins arrondis 16">
            <a:extLst>
              <a:ext uri="{FF2B5EF4-FFF2-40B4-BE49-F238E27FC236}">
                <a16:creationId xmlns:a16="http://schemas.microsoft.com/office/drawing/2014/main" id="{E1C2B0E9-44BB-4BAC-B525-94BA128BD93C}"/>
              </a:ext>
            </a:extLst>
          </p:cNvPr>
          <p:cNvSpPr/>
          <p:nvPr/>
        </p:nvSpPr>
        <p:spPr>
          <a:xfrm>
            <a:off x="7268065" y="4195266"/>
            <a:ext cx="4625547" cy="1602948"/>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Une ré-augmentation du nombre de MNA sur le territoire et un rajeunissement de l’âge d’entrée dans les dispositifs ; </a:t>
            </a:r>
          </a:p>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Une résolution de l’Association de Départements de France, adoptée à l’unanimité, qui fait débat car elle opère une distinction discriminatoire entre MNA et autres enfants. </a:t>
            </a:r>
          </a:p>
        </p:txBody>
      </p:sp>
      <p:sp>
        <p:nvSpPr>
          <p:cNvPr id="18" name="Rectangle : coins arrondis 17">
            <a:extLst>
              <a:ext uri="{FF2B5EF4-FFF2-40B4-BE49-F238E27FC236}">
                <a16:creationId xmlns:a16="http://schemas.microsoft.com/office/drawing/2014/main" id="{87C7208F-A99D-441D-8652-FA4C6B8CC750}"/>
              </a:ext>
            </a:extLst>
          </p:cNvPr>
          <p:cNvSpPr/>
          <p:nvPr/>
        </p:nvSpPr>
        <p:spPr>
          <a:xfrm>
            <a:off x="7088957" y="2183262"/>
            <a:ext cx="3795007" cy="1602947"/>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Deux plans interministériels sur le sujet entre 2017 et 2022, un plan lancé en 2023 (déploiement des UAPED ; centres de </a:t>
            </a:r>
            <a:r>
              <a:rPr lang="fr-FR" sz="1200" err="1">
                <a:solidFill>
                  <a:schemeClr val="tx1"/>
                </a:solidFill>
                <a:latin typeface="Verdana" panose="020B0604030504040204" pitchFamily="34" charset="0"/>
                <a:ea typeface="Verdana" panose="020B0604030504040204" pitchFamily="34" charset="0"/>
              </a:rPr>
              <a:t>psychotraumas</a:t>
            </a:r>
            <a:r>
              <a:rPr lang="fr-FR" sz="1200">
                <a:solidFill>
                  <a:schemeClr val="tx1"/>
                </a:solidFill>
                <a:latin typeface="Verdana" panose="020B0604030504040204" pitchFamily="34" charset="0"/>
                <a:ea typeface="Verdana" panose="020B0604030504040204" pitchFamily="34" charset="0"/>
              </a:rPr>
              <a:t> ; etc.)</a:t>
            </a:r>
          </a:p>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Un sujet qui mobilise (propositions de loi ; perspectives de maintien de la CIIVISE)</a:t>
            </a:r>
          </a:p>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Mais peu de travaux sur la prévention</a:t>
            </a:r>
          </a:p>
          <a:p>
            <a:pPr marL="171450" indent="-171450">
              <a:buFont typeface="Arial" panose="020B0604020202020204" pitchFamily="34" charset="0"/>
              <a:buChar char="•"/>
            </a:pPr>
            <a:endParaRPr lang="fr-FR" sz="1200">
              <a:solidFill>
                <a:schemeClr val="tx1"/>
              </a:solidFill>
              <a:latin typeface="Verdana" panose="020B0604030504040204" pitchFamily="34" charset="0"/>
              <a:ea typeface="Verdana" panose="020B0604030504040204" pitchFamily="34" charset="0"/>
            </a:endParaRPr>
          </a:p>
        </p:txBody>
      </p:sp>
      <p:graphicFrame>
        <p:nvGraphicFramePr>
          <p:cNvPr id="19" name="Diagramme 18">
            <a:extLst>
              <a:ext uri="{FF2B5EF4-FFF2-40B4-BE49-F238E27FC236}">
                <a16:creationId xmlns:a16="http://schemas.microsoft.com/office/drawing/2014/main" id="{BF93CEB8-DC0E-42DE-B320-F5677AD10B3C}"/>
              </a:ext>
            </a:extLst>
          </p:cNvPr>
          <p:cNvGraphicFramePr/>
          <p:nvPr/>
        </p:nvGraphicFramePr>
        <p:xfrm>
          <a:off x="2000402" y="2322573"/>
          <a:ext cx="7441938" cy="37367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ctangle : coins arrondis 19">
            <a:extLst>
              <a:ext uri="{FF2B5EF4-FFF2-40B4-BE49-F238E27FC236}">
                <a16:creationId xmlns:a16="http://schemas.microsoft.com/office/drawing/2014/main" id="{C2700F34-47A8-4A52-A3F6-0A636968BB79}"/>
              </a:ext>
            </a:extLst>
          </p:cNvPr>
          <p:cNvSpPr/>
          <p:nvPr/>
        </p:nvSpPr>
        <p:spPr>
          <a:xfrm>
            <a:off x="615885" y="4285474"/>
            <a:ext cx="3729872" cy="1823129"/>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Un sujet « politique prioritaire du gouvernement » </a:t>
            </a:r>
          </a:p>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Une mise en œuvre des lois récentes (mars 2016 ; février 2022) très partielle et qui freine l’accès à l’autonomie des jeunes majeurs</a:t>
            </a:r>
          </a:p>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Un récent rapport COJ / CNPE portant des recommandations afin de renforcer et élargir le soutien aux jeunes majeurs</a:t>
            </a:r>
          </a:p>
        </p:txBody>
      </p:sp>
      <p:sp>
        <p:nvSpPr>
          <p:cNvPr id="21" name="Rectangle : coins arrondis 20">
            <a:extLst>
              <a:ext uri="{FF2B5EF4-FFF2-40B4-BE49-F238E27FC236}">
                <a16:creationId xmlns:a16="http://schemas.microsoft.com/office/drawing/2014/main" id="{2EA41713-82D0-420F-8D42-846F5BCA32DA}"/>
              </a:ext>
            </a:extLst>
          </p:cNvPr>
          <p:cNvSpPr/>
          <p:nvPr/>
        </p:nvSpPr>
        <p:spPr>
          <a:xfrm>
            <a:off x="615885" y="2410644"/>
            <a:ext cx="3729872" cy="1350651"/>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Une recommandation du Conseil National de la Protection de l’Enfance (CNPE) réaffirmant la nécessité de normes d’encadrement ;</a:t>
            </a:r>
          </a:p>
          <a:p>
            <a:pPr marL="171450" indent="-171450">
              <a:buFont typeface="Arial" panose="020B0604020202020204" pitchFamily="34" charset="0"/>
              <a:buChar char="•"/>
            </a:pPr>
            <a:r>
              <a:rPr lang="fr-FR" sz="1200">
                <a:solidFill>
                  <a:schemeClr val="tx1"/>
                </a:solidFill>
                <a:latin typeface="Verdana" panose="020B0604030504040204" pitchFamily="34" charset="0"/>
                <a:ea typeface="Verdana" panose="020B0604030504040204" pitchFamily="34" charset="0"/>
              </a:rPr>
              <a:t>Une mission IGAS qui devrait se lancer et permettre la définition de ces taux et normes. </a:t>
            </a:r>
          </a:p>
        </p:txBody>
      </p:sp>
    </p:spTree>
    <p:extLst>
      <p:ext uri="{BB962C8B-B14F-4D97-AF65-F5344CB8AC3E}">
        <p14:creationId xmlns:p14="http://schemas.microsoft.com/office/powerpoint/2010/main" val="41793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088077" cy="1014081"/>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L’enfance, une « priorité » du quinquennat aux traitements différenciés</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Enfances, Familles, Jeunesses</a:t>
            </a:r>
            <a:endParaRP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29" name="object 6">
            <a:extLst>
              <a:ext uri="{FF2B5EF4-FFF2-40B4-BE49-F238E27FC236}">
                <a16:creationId xmlns:a16="http://schemas.microsoft.com/office/drawing/2014/main" id="{EF7E1111-8A87-49E3-9D40-334758F98AC6}"/>
              </a:ext>
            </a:extLst>
          </p:cNvPr>
          <p:cNvSpPr txBox="1"/>
          <p:nvPr/>
        </p:nvSpPr>
        <p:spPr>
          <a:xfrm>
            <a:off x="677333" y="1708839"/>
            <a:ext cx="10206631" cy="285549"/>
          </a:xfrm>
          <a:prstGeom prst="rect">
            <a:avLst/>
          </a:prstGeom>
        </p:spPr>
        <p:txBody>
          <a:bodyPr vert="horz" wrap="square" lIns="0" tIns="8467" rIns="0" bIns="0" rtlCol="0">
            <a:spAutoFit/>
          </a:bodyPr>
          <a:lstStyle/>
          <a:p>
            <a:pPr marL="8467">
              <a:spcBef>
                <a:spcPts val="67"/>
              </a:spcBef>
            </a:pPr>
            <a:r>
              <a:rPr lang="fr-FR" spc="-87">
                <a:latin typeface="Verdana" panose="020B0604030504040204" pitchFamily="34" charset="0"/>
                <a:ea typeface="Verdana" panose="020B0604030504040204" pitchFamily="34" charset="0"/>
                <a:cs typeface="Arial"/>
              </a:rPr>
              <a:t>Des parents oubliés mais récemment rappelés à leurs responsabilités</a:t>
            </a:r>
            <a:endParaRPr>
              <a:latin typeface="Verdana" panose="020B0604030504040204" pitchFamily="34" charset="0"/>
              <a:ea typeface="Verdana" panose="020B0604030504040204" pitchFamily="34" charset="0"/>
              <a:cs typeface="Arial"/>
            </a:endParaRPr>
          </a:p>
        </p:txBody>
      </p:sp>
      <p:sp>
        <p:nvSpPr>
          <p:cNvPr id="13" name="ZoneTexte 12">
            <a:extLst>
              <a:ext uri="{FF2B5EF4-FFF2-40B4-BE49-F238E27FC236}">
                <a16:creationId xmlns:a16="http://schemas.microsoft.com/office/drawing/2014/main" id="{C8BC52E1-8FD3-4374-AD7F-86D7698C165D}"/>
              </a:ext>
            </a:extLst>
          </p:cNvPr>
          <p:cNvSpPr txBox="1"/>
          <p:nvPr/>
        </p:nvSpPr>
        <p:spPr>
          <a:xfrm>
            <a:off x="677333" y="2183263"/>
            <a:ext cx="11216280" cy="1831271"/>
          </a:xfrm>
          <a:prstGeom prst="rect">
            <a:avLst/>
          </a:prstGeom>
          <a:solidFill>
            <a:schemeClr val="bg1"/>
          </a:solidFill>
        </p:spPr>
        <p:txBody>
          <a:bodyPr wrap="square" rtlCol="0">
            <a:spAutoFit/>
          </a:bodyPr>
          <a:lstStyle/>
          <a:p>
            <a:pPr algn="just">
              <a:spcAft>
                <a:spcPts val="600"/>
              </a:spcAft>
            </a:pPr>
            <a:r>
              <a:rPr lang="fr-FR" sz="1400" b="1">
                <a:effectLst/>
                <a:latin typeface="Verdana" panose="020B0604030504040204" pitchFamily="34" charset="0"/>
                <a:ea typeface="Verdana" panose="020B0604030504040204" pitchFamily="34" charset="0"/>
                <a:cs typeface="Times New Roman" panose="02020603050405020304" pitchFamily="18" charset="0"/>
              </a:rPr>
              <a:t>Des ambitions nouvellement affichées pour le soutien à la parentalité </a:t>
            </a:r>
          </a:p>
          <a:p>
            <a:pPr marL="355600" lvl="1" indent="-285750" algn="just">
              <a:spcAft>
                <a:spcPts val="600"/>
              </a:spcAft>
              <a:buFont typeface="Arial" panose="020B0604020202020204" pitchFamily="34" charset="0"/>
              <a:buChar char="•"/>
            </a:pPr>
            <a:r>
              <a:rPr lang="fr-FR" sz="1400">
                <a:latin typeface="Verdana" panose="020B0604030504040204" pitchFamily="34" charset="0"/>
                <a:ea typeface="Verdana" panose="020B0604030504040204" pitchFamily="34" charset="0"/>
              </a:rPr>
              <a:t>Des débats sur la parentalité concentrés sur la petite enfance ; une stratégie </a:t>
            </a:r>
            <a:r>
              <a:rPr lang="fr-FR" sz="1400">
                <a:effectLst/>
                <a:latin typeface="Verdana" panose="020B0604030504040204" pitchFamily="34" charset="0"/>
                <a:ea typeface="Verdana" panose="020B0604030504040204" pitchFamily="34" charset="0"/>
                <a:cs typeface="Times New Roman" panose="02020603050405020304" pitchFamily="18" charset="0"/>
              </a:rPr>
              <a:t>nationale de soutien à la parentalité 2018-2022 non reconduite ; très peu d’éléments publiés à l’issue des Comités interministériels à l’enfance ayant trait au soutien à la parentalité </a:t>
            </a:r>
          </a:p>
          <a:p>
            <a:pPr marL="355600" lvl="1" indent="-285750" algn="just">
              <a:spcAft>
                <a:spcPts val="600"/>
              </a:spcAft>
              <a:buFont typeface="Arial" panose="020B0604020202020204" pitchFamily="34" charset="0"/>
              <a:buChar char="•"/>
            </a:pPr>
            <a:r>
              <a:rPr lang="fr-FR" sz="1400">
                <a:latin typeface="Verdana" panose="020B0604030504040204" pitchFamily="34" charset="0"/>
                <a:ea typeface="Verdana" panose="020B0604030504040204" pitchFamily="34" charset="0"/>
                <a:cs typeface="Times New Roman" panose="02020603050405020304" pitchFamily="18" charset="0"/>
              </a:rPr>
              <a:t>Une nouvelle COG Etat-Cnaf rassurante : d</a:t>
            </a:r>
            <a:r>
              <a:rPr lang="fr-FR" sz="1400">
                <a:effectLst/>
                <a:latin typeface="Verdana" panose="020B0604030504040204" pitchFamily="34" charset="0"/>
                <a:ea typeface="Verdana" panose="020B0604030504040204" pitchFamily="34" charset="0"/>
                <a:cs typeface="Times New Roman" panose="02020603050405020304" pitchFamily="18" charset="0"/>
              </a:rPr>
              <a:t>es dépenses prévisionnelles en hausse (+18,2% entre 2023 et 2027) et des orientations plurielles </a:t>
            </a:r>
          </a:p>
          <a:p>
            <a:pPr marL="355600" lvl="1" indent="-285750" algn="just">
              <a:spcAft>
                <a:spcPts val="600"/>
              </a:spcAft>
              <a:buFont typeface="Arial" panose="020B0604020202020204" pitchFamily="34" charset="0"/>
              <a:buChar char="•"/>
            </a:pPr>
            <a:r>
              <a:rPr lang="fr-FR" sz="1400">
                <a:latin typeface="Verdana" panose="020B0604030504040204" pitchFamily="34" charset="0"/>
                <a:ea typeface="Verdana" panose="020B0604030504040204" pitchFamily="34" charset="0"/>
                <a:cs typeface="Times New Roman" panose="02020603050405020304" pitchFamily="18" charset="0"/>
              </a:rPr>
              <a:t>Des travaux sur les parents en protection de l’enfance entrepris au CNPE à l’automne 2023</a:t>
            </a:r>
            <a:endParaRPr lang="fr-FR" sz="1400">
              <a:latin typeface="Verdana" panose="020B0604030504040204" pitchFamily="34" charset="0"/>
              <a:ea typeface="Verdana" panose="020B0604030504040204" pitchFamily="34" charset="0"/>
            </a:endParaRPr>
          </a:p>
        </p:txBody>
      </p:sp>
      <p:sp>
        <p:nvSpPr>
          <p:cNvPr id="14" name="ZoneTexte 13">
            <a:extLst>
              <a:ext uri="{FF2B5EF4-FFF2-40B4-BE49-F238E27FC236}">
                <a16:creationId xmlns:a16="http://schemas.microsoft.com/office/drawing/2014/main" id="{CF0097F0-B72D-4B5B-95F0-E846C10EF40C}"/>
              </a:ext>
            </a:extLst>
          </p:cNvPr>
          <p:cNvSpPr txBox="1"/>
          <p:nvPr/>
        </p:nvSpPr>
        <p:spPr>
          <a:xfrm>
            <a:off x="677333" y="4225423"/>
            <a:ext cx="11216280" cy="1969770"/>
          </a:xfrm>
          <a:prstGeom prst="rect">
            <a:avLst/>
          </a:prstGeom>
          <a:solidFill>
            <a:schemeClr val="bg1"/>
          </a:solidFill>
        </p:spPr>
        <p:txBody>
          <a:bodyPr wrap="square" rtlCol="0">
            <a:spAutoFit/>
          </a:bodyPr>
          <a:lstStyle/>
          <a:p>
            <a:pPr lvl="0" algn="just">
              <a:spcAft>
                <a:spcPts val="600"/>
              </a:spcAft>
              <a:tabLst>
                <a:tab pos="5486400" algn="r"/>
              </a:tabLst>
            </a:pPr>
            <a:r>
              <a:rPr lang="fr-FR" sz="1400" b="1">
                <a:effectLst/>
                <a:latin typeface="Verdana" panose="020B0604030504040204" pitchFamily="34" charset="0"/>
                <a:ea typeface="Verdana" panose="020B0604030504040204" pitchFamily="34" charset="0"/>
                <a:cs typeface="Times New Roman" panose="02020603050405020304" pitchFamily="18" charset="0"/>
              </a:rPr>
              <a:t>Responsabilités parentales : sanctionner ou accompagner ?</a:t>
            </a:r>
          </a:p>
          <a:p>
            <a:pPr marL="285750" indent="-285750" algn="just">
              <a:spcAft>
                <a:spcPts val="600"/>
              </a:spcAft>
              <a:buFont typeface="Arial" panose="020B0604020202020204" pitchFamily="34" charset="0"/>
              <a:buChar char="•"/>
            </a:pPr>
            <a:r>
              <a:rPr lang="fr-FR" sz="1400">
                <a:effectLst/>
                <a:latin typeface="Verdana" panose="020B0604030504040204" pitchFamily="34" charset="0"/>
                <a:ea typeface="Verdana" panose="020B0604030504040204" pitchFamily="34" charset="0"/>
                <a:cs typeface="Calibri" panose="020F0502020204030204" pitchFamily="34" charset="0"/>
              </a:rPr>
              <a:t>Des familles et des parents au cœur d’un ministère (« solidarités et familles ») et de nombreuses déclarations en réaction aux </a:t>
            </a:r>
            <a:r>
              <a:rPr lang="fr-FR" sz="1400">
                <a:latin typeface="Verdana" panose="020B0604030504040204" pitchFamily="34" charset="0"/>
                <a:ea typeface="Verdana" panose="020B0604030504040204" pitchFamily="34" charset="0"/>
                <a:cs typeface="Calibri" panose="020F0502020204030204" pitchFamily="34" charset="0"/>
              </a:rPr>
              <a:t>violences urbaines</a:t>
            </a:r>
          </a:p>
          <a:p>
            <a:pPr marL="285750" indent="-285750" algn="just">
              <a:buFont typeface="Arial" panose="020B0604020202020204" pitchFamily="34" charset="0"/>
              <a:buChar char="•"/>
            </a:pPr>
            <a:r>
              <a:rPr lang="fr-FR" sz="1400">
                <a:effectLst/>
                <a:latin typeface="Verdana" panose="020B0604030504040204" pitchFamily="34" charset="0"/>
                <a:ea typeface="Verdana" panose="020B0604030504040204" pitchFamily="34" charset="0"/>
                <a:cs typeface="Calibri" panose="020F0502020204030204" pitchFamily="34" charset="0"/>
              </a:rPr>
              <a:t>Un appel à la « responsabilité » des parents sous l’angle de la sanction mais des travaux à venir qui devraient permettre : </a:t>
            </a:r>
          </a:p>
          <a:p>
            <a:pPr marL="742950" lvl="1" indent="-285750" algn="just">
              <a:buFont typeface="Courier New" panose="02070309020205020404" pitchFamily="49" charset="0"/>
              <a:buChar char="o"/>
            </a:pPr>
            <a:r>
              <a:rPr lang="fr-FR" sz="1400">
                <a:effectLst/>
                <a:latin typeface="Verdana" panose="020B0604030504040204" pitchFamily="34" charset="0"/>
                <a:ea typeface="Verdana" panose="020B0604030504040204" pitchFamily="34" charset="0"/>
                <a:cs typeface="Calibri" panose="020F0502020204030204" pitchFamily="34" charset="0"/>
              </a:rPr>
              <a:t>De faire évoluer le droit pour tenir compte des évolutions de la famille, </a:t>
            </a:r>
          </a:p>
          <a:p>
            <a:pPr marL="742950" lvl="1" indent="-285750" algn="just">
              <a:buFont typeface="Courier New" panose="02070309020205020404" pitchFamily="49" charset="0"/>
              <a:buChar char="o"/>
            </a:pPr>
            <a:r>
              <a:rPr lang="fr-FR" sz="1400">
                <a:effectLst/>
                <a:latin typeface="Verdana" panose="020B0604030504040204" pitchFamily="34" charset="0"/>
                <a:ea typeface="Verdana" panose="020B0604030504040204" pitchFamily="34" charset="0"/>
                <a:cs typeface="Calibri" panose="020F0502020204030204" pitchFamily="34" charset="0"/>
              </a:rPr>
              <a:t>D’interroger les responsabilités des pouvoirs publics dans un contexte de grandes difficultés voire de suppression de services de proximité</a:t>
            </a:r>
            <a:endParaRPr lang="fr-FR" sz="14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1358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088077" cy="508687"/>
          </a:xfrm>
          <a:prstGeom prst="rect">
            <a:avLst/>
          </a:prstGeom>
        </p:spPr>
        <p:txBody>
          <a:bodyPr vert="horz" wrap="square" lIns="0" tIns="8467" rIns="0" bIns="0" rtlCol="0" anchor="t">
            <a:spAutoFit/>
          </a:bodyPr>
          <a:lstStyle/>
          <a:p>
            <a:pPr marL="8255">
              <a:spcBef>
                <a:spcPts val="67"/>
              </a:spcBef>
            </a:pPr>
            <a:r>
              <a:rPr lang="fr-FR" sz="3250" b="1" spc="-287">
                <a:solidFill>
                  <a:srgbClr val="1F497D"/>
                </a:solidFill>
                <a:latin typeface="Verdana"/>
              </a:rPr>
              <a:t>Les travaux de l'</a:t>
            </a:r>
            <a:r>
              <a:rPr lang="fr-FR" sz="3250" b="1" spc="-287" err="1">
                <a:solidFill>
                  <a:srgbClr val="1F497D"/>
                </a:solidFill>
                <a:latin typeface="Verdana"/>
              </a:rPr>
              <a:t>Uriopss</a:t>
            </a:r>
            <a:r>
              <a:rPr lang="fr-FR" sz="3250" b="1" spc="-287">
                <a:solidFill>
                  <a:srgbClr val="1F497D"/>
                </a:solidFill>
                <a:latin typeface="Verdana"/>
              </a:rPr>
              <a:t> (feuille de route 2024)</a:t>
            </a:r>
            <a:endParaRPr lang="fr-FR" sz="3250" b="1" spc="-287" err="1">
              <a:solidFill>
                <a:srgbClr val="1F497D"/>
              </a:solidFill>
              <a:latin typeface="Verdana"/>
              <a:ea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Enfances, Familles, Jeunesses</a:t>
            </a:r>
            <a:endParaRP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pic>
        <p:nvPicPr>
          <p:cNvPr id="11" name="Image 10" descr="Une image contenant texte, capture d’écran, Police, conception&#10;&#10;Description générée automatiquement">
            <a:extLst>
              <a:ext uri="{FF2B5EF4-FFF2-40B4-BE49-F238E27FC236}">
                <a16:creationId xmlns:a16="http://schemas.microsoft.com/office/drawing/2014/main" id="{D9204124-51CB-3B47-5FE5-A3482F9C9CF1}"/>
              </a:ext>
            </a:extLst>
          </p:cNvPr>
          <p:cNvPicPr>
            <a:picLocks noChangeAspect="1"/>
          </p:cNvPicPr>
          <p:nvPr/>
        </p:nvPicPr>
        <p:blipFill>
          <a:blip r:embed="rId4"/>
          <a:stretch>
            <a:fillRect/>
          </a:stretch>
        </p:blipFill>
        <p:spPr>
          <a:xfrm>
            <a:off x="726252" y="1420058"/>
            <a:ext cx="10730088" cy="4808106"/>
          </a:xfrm>
          <a:prstGeom prst="rect">
            <a:avLst/>
          </a:prstGeom>
        </p:spPr>
      </p:pic>
    </p:spTree>
    <p:extLst>
      <p:ext uri="{BB962C8B-B14F-4D97-AF65-F5344CB8AC3E}">
        <p14:creationId xmlns:p14="http://schemas.microsoft.com/office/powerpoint/2010/main" val="3894793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 y="1"/>
            <a:ext cx="12191999" cy="6857999"/>
          </a:xfrm>
          <a:prstGeom prst="rect">
            <a:avLst/>
          </a:prstGeom>
        </p:spPr>
      </p:pic>
      <p:sp>
        <p:nvSpPr>
          <p:cNvPr id="3" name="object 3"/>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F497D">
              <a:alpha val="71759"/>
            </a:srgbClr>
          </a:solidFill>
        </p:spPr>
        <p:txBody>
          <a:bodyPr wrap="square" lIns="0" tIns="0" rIns="0" bIns="0" rtlCol="0"/>
          <a:lstStyle/>
          <a:p>
            <a:endParaRPr sz="1200"/>
          </a:p>
        </p:txBody>
      </p:sp>
      <p:sp>
        <p:nvSpPr>
          <p:cNvPr id="4" name="object 4"/>
          <p:cNvSpPr/>
          <p:nvPr/>
        </p:nvSpPr>
        <p:spPr>
          <a:xfrm>
            <a:off x="595392" y="685800"/>
            <a:ext cx="2056553" cy="215900"/>
          </a:xfrm>
          <a:custGeom>
            <a:avLst/>
            <a:gdLst/>
            <a:ahLst/>
            <a:cxnLst/>
            <a:rect l="l" t="t" r="r" b="b"/>
            <a:pathLst>
              <a:path w="3084829" h="323850">
                <a:moveTo>
                  <a:pt x="3084776" y="323849"/>
                </a:moveTo>
                <a:lnTo>
                  <a:pt x="0" y="323849"/>
                </a:lnTo>
                <a:lnTo>
                  <a:pt x="0" y="0"/>
                </a:lnTo>
                <a:lnTo>
                  <a:pt x="3084776" y="0"/>
                </a:lnTo>
                <a:lnTo>
                  <a:pt x="3084776" y="323849"/>
                </a:lnTo>
                <a:close/>
              </a:path>
            </a:pathLst>
          </a:custGeom>
          <a:solidFill>
            <a:srgbClr val="FFBF00"/>
          </a:solidFill>
        </p:spPr>
        <p:txBody>
          <a:bodyPr wrap="square" lIns="0" tIns="0" rIns="0" bIns="0" rtlCol="0"/>
          <a:lstStyle/>
          <a:p>
            <a:endParaRPr sz="1200"/>
          </a:p>
        </p:txBody>
      </p:sp>
      <p:pic>
        <p:nvPicPr>
          <p:cNvPr id="5" name="object 5"/>
          <p:cNvPicPr/>
          <p:nvPr/>
        </p:nvPicPr>
        <p:blipFill>
          <a:blip r:embed="rId4" cstate="print"/>
          <a:stretch>
            <a:fillRect/>
          </a:stretch>
        </p:blipFill>
        <p:spPr>
          <a:xfrm>
            <a:off x="10029059" y="4424787"/>
            <a:ext cx="1809749" cy="2044699"/>
          </a:xfrm>
          <a:prstGeom prst="rect">
            <a:avLst/>
          </a:prstGeom>
        </p:spPr>
      </p:pic>
      <p:sp>
        <p:nvSpPr>
          <p:cNvPr id="6" name="object 6"/>
          <p:cNvSpPr txBox="1"/>
          <p:nvPr/>
        </p:nvSpPr>
        <p:spPr>
          <a:xfrm>
            <a:off x="677333" y="1478879"/>
            <a:ext cx="11161475" cy="849870"/>
          </a:xfrm>
          <a:prstGeom prst="rect">
            <a:avLst/>
          </a:prstGeom>
        </p:spPr>
        <p:txBody>
          <a:bodyPr vert="horz" wrap="square" lIns="0" tIns="8467" rIns="0" bIns="0" rtlCol="0">
            <a:spAutoFit/>
          </a:bodyPr>
          <a:lstStyle/>
          <a:p>
            <a:pPr marL="8467">
              <a:spcBef>
                <a:spcPts val="67"/>
              </a:spcBef>
            </a:pPr>
            <a:r>
              <a:rPr lang="fr-FR" sz="5467" b="1" spc="-127">
                <a:solidFill>
                  <a:srgbClr val="FFFFFF"/>
                </a:solidFill>
                <a:latin typeface="Tahoma"/>
                <a:cs typeface="Tahoma"/>
              </a:rPr>
              <a:t>RH et Droit Social</a:t>
            </a:r>
            <a:endParaRPr sz="5467">
              <a:latin typeface="Tahoma"/>
              <a:cs typeface="Tahoma"/>
            </a:endParaRPr>
          </a:p>
        </p:txBody>
      </p:sp>
      <p:sp>
        <p:nvSpPr>
          <p:cNvPr id="7" name="object 7"/>
          <p:cNvSpPr txBox="1"/>
          <p:nvPr/>
        </p:nvSpPr>
        <p:spPr>
          <a:xfrm>
            <a:off x="677333" y="3235111"/>
            <a:ext cx="6028267" cy="439437"/>
          </a:xfrm>
          <a:prstGeom prst="rect">
            <a:avLst/>
          </a:prstGeom>
        </p:spPr>
        <p:txBody>
          <a:bodyPr vert="horz" wrap="square" lIns="0" tIns="8467" rIns="0" bIns="0" rtlCol="0">
            <a:spAutoFit/>
          </a:bodyPr>
          <a:lstStyle/>
          <a:p>
            <a:pPr marL="8467">
              <a:spcBef>
                <a:spcPts val="67"/>
              </a:spcBef>
            </a:pPr>
            <a:r>
              <a:rPr lang="fr-FR" sz="2800" b="1" spc="-87">
                <a:solidFill>
                  <a:srgbClr val="FFFFFF"/>
                </a:solidFill>
                <a:latin typeface="Arial"/>
                <a:cs typeface="Arial"/>
              </a:rPr>
              <a:t>Actualités du secteur</a:t>
            </a:r>
            <a:endParaRPr sz="2800">
              <a:latin typeface="Arial"/>
              <a:cs typeface="Arial"/>
            </a:endParaRPr>
          </a:p>
        </p:txBody>
      </p:sp>
      <p:sp>
        <p:nvSpPr>
          <p:cNvPr id="8" name="object 7">
            <a:extLst>
              <a:ext uri="{FF2B5EF4-FFF2-40B4-BE49-F238E27FC236}">
                <a16:creationId xmlns:a16="http://schemas.microsoft.com/office/drawing/2014/main" id="{4ECB7746-C81F-48AF-A638-7DB9D8F16C7C}"/>
              </a:ext>
            </a:extLst>
          </p:cNvPr>
          <p:cNvSpPr txBox="1"/>
          <p:nvPr/>
        </p:nvSpPr>
        <p:spPr>
          <a:xfrm>
            <a:off x="677333" y="5389768"/>
            <a:ext cx="3589867" cy="439437"/>
          </a:xfrm>
          <a:prstGeom prst="rect">
            <a:avLst/>
          </a:prstGeom>
        </p:spPr>
        <p:txBody>
          <a:bodyPr vert="horz" wrap="square" lIns="0" tIns="8467" rIns="0" bIns="0" rtlCol="0">
            <a:spAutoFit/>
          </a:bodyPr>
          <a:lstStyle/>
          <a:p>
            <a:pPr marL="8467">
              <a:spcBef>
                <a:spcPts val="67"/>
              </a:spcBef>
            </a:pPr>
            <a:r>
              <a:rPr lang="fr-FR" sz="2800" b="1" i="1" spc="-87">
                <a:solidFill>
                  <a:srgbClr val="FFFFFF"/>
                </a:solidFill>
                <a:latin typeface="Arial"/>
                <a:cs typeface="Arial"/>
              </a:rPr>
              <a:t>Novembre 2023</a:t>
            </a:r>
            <a:endParaRPr sz="2800" i="1">
              <a:latin typeface="Arial"/>
              <a:cs typeface="Arial"/>
            </a:endParaRPr>
          </a:p>
        </p:txBody>
      </p:sp>
    </p:spTree>
    <p:extLst>
      <p:ext uri="{BB962C8B-B14F-4D97-AF65-F5344CB8AC3E}">
        <p14:creationId xmlns:p14="http://schemas.microsoft.com/office/powerpoint/2010/main" val="305059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633306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 budget public (1/2)</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PLF et PLFSS</a:t>
            </a:r>
            <a:endParaRPr lang="fr-F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29" name="object 6">
            <a:extLst>
              <a:ext uri="{FF2B5EF4-FFF2-40B4-BE49-F238E27FC236}">
                <a16:creationId xmlns:a16="http://schemas.microsoft.com/office/drawing/2014/main" id="{EF7E1111-8A87-49E3-9D40-334758F98AC6}"/>
              </a:ext>
            </a:extLst>
          </p:cNvPr>
          <p:cNvSpPr txBox="1"/>
          <p:nvPr/>
        </p:nvSpPr>
        <p:spPr>
          <a:xfrm>
            <a:off x="677333" y="1434552"/>
            <a:ext cx="10206631" cy="562547"/>
          </a:xfrm>
          <a:prstGeom prst="rect">
            <a:avLst/>
          </a:prstGeom>
        </p:spPr>
        <p:txBody>
          <a:bodyPr vert="horz" wrap="square" lIns="0" tIns="8467" rIns="0" bIns="0" rtlCol="0">
            <a:spAutoFit/>
          </a:bodyPr>
          <a:lstStyle/>
          <a:p>
            <a:pPr marL="8467">
              <a:spcBef>
                <a:spcPts val="67"/>
              </a:spcBef>
            </a:pPr>
            <a:r>
              <a:rPr lang="fr-FR" spc="-87">
                <a:latin typeface="Verdana" panose="020B0604030504040204" pitchFamily="34" charset="0"/>
                <a:ea typeface="Verdana" panose="020B0604030504040204" pitchFamily="34" charset="0"/>
                <a:cs typeface="Arial"/>
              </a:rPr>
              <a:t>Le budget public correspond à l’ensemble des </a:t>
            </a:r>
            <a:r>
              <a:rPr lang="fr-FR" b="1" u="sng" spc="-87">
                <a:latin typeface="Verdana" panose="020B0604030504040204" pitchFamily="34" charset="0"/>
                <a:ea typeface="Verdana" panose="020B0604030504040204" pitchFamily="34" charset="0"/>
                <a:cs typeface="Arial"/>
              </a:rPr>
              <a:t>dépenses</a:t>
            </a:r>
            <a:r>
              <a:rPr lang="fr-FR" spc="-87">
                <a:latin typeface="Verdana" panose="020B0604030504040204" pitchFamily="34" charset="0"/>
                <a:ea typeface="Verdana" panose="020B0604030504040204" pitchFamily="34" charset="0"/>
                <a:cs typeface="Arial"/>
              </a:rPr>
              <a:t> et </a:t>
            </a:r>
            <a:r>
              <a:rPr lang="fr-FR" b="1" u="sng" spc="-87">
                <a:latin typeface="Verdana" panose="020B0604030504040204" pitchFamily="34" charset="0"/>
                <a:ea typeface="Verdana" panose="020B0604030504040204" pitchFamily="34" charset="0"/>
                <a:cs typeface="Arial"/>
              </a:rPr>
              <a:t>recettes</a:t>
            </a:r>
            <a:r>
              <a:rPr lang="fr-FR" spc="-87">
                <a:latin typeface="Verdana" panose="020B0604030504040204" pitchFamily="34" charset="0"/>
                <a:ea typeface="Verdana" panose="020B0604030504040204" pitchFamily="34" charset="0"/>
                <a:cs typeface="Arial"/>
              </a:rPr>
              <a:t> des </a:t>
            </a:r>
            <a:r>
              <a:rPr lang="fr-FR" b="1" u="sng" spc="-87">
                <a:latin typeface="Verdana" panose="020B0604030504040204" pitchFamily="34" charset="0"/>
                <a:ea typeface="Verdana" panose="020B0604030504040204" pitchFamily="34" charset="0"/>
                <a:cs typeface="Arial"/>
              </a:rPr>
              <a:t>organismes publics </a:t>
            </a:r>
            <a:r>
              <a:rPr lang="fr-FR" spc="-87">
                <a:latin typeface="Verdana" panose="020B0604030504040204" pitchFamily="34" charset="0"/>
                <a:ea typeface="Verdana" panose="020B0604030504040204" pitchFamily="34" charset="0"/>
                <a:cs typeface="Arial"/>
              </a:rPr>
              <a:t>sur une période donnée : </a:t>
            </a:r>
            <a:endParaRPr>
              <a:latin typeface="Verdana" panose="020B0604030504040204" pitchFamily="34" charset="0"/>
              <a:ea typeface="Verdana" panose="020B0604030504040204" pitchFamily="34" charset="0"/>
              <a:cs typeface="Arial"/>
            </a:endParaRPr>
          </a:p>
        </p:txBody>
      </p:sp>
      <p:sp>
        <p:nvSpPr>
          <p:cNvPr id="6" name="Rectangle 5">
            <a:extLst>
              <a:ext uri="{FF2B5EF4-FFF2-40B4-BE49-F238E27FC236}">
                <a16:creationId xmlns:a16="http://schemas.microsoft.com/office/drawing/2014/main" id="{61B1D019-906D-44FD-B0DB-38FD6D03401B}"/>
              </a:ext>
            </a:extLst>
          </p:cNvPr>
          <p:cNvSpPr/>
          <p:nvPr/>
        </p:nvSpPr>
        <p:spPr>
          <a:xfrm>
            <a:off x="677333" y="2215297"/>
            <a:ext cx="3168803" cy="106287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latin typeface="Verdana" panose="020B0604030504040204" pitchFamily="34" charset="0"/>
                <a:ea typeface="Verdana" panose="020B0604030504040204" pitchFamily="34" charset="0"/>
              </a:rPr>
              <a:t>Administrations centrales</a:t>
            </a:r>
          </a:p>
        </p:txBody>
      </p:sp>
      <p:sp>
        <p:nvSpPr>
          <p:cNvPr id="17" name="Rectangle 16">
            <a:extLst>
              <a:ext uri="{FF2B5EF4-FFF2-40B4-BE49-F238E27FC236}">
                <a16:creationId xmlns:a16="http://schemas.microsoft.com/office/drawing/2014/main" id="{C1D0905D-1DCC-4364-A062-FC0A82E5D708}"/>
              </a:ext>
            </a:extLst>
          </p:cNvPr>
          <p:cNvSpPr/>
          <p:nvPr/>
        </p:nvSpPr>
        <p:spPr>
          <a:xfrm>
            <a:off x="4196247" y="2215297"/>
            <a:ext cx="3168803" cy="106287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latin typeface="Verdana" panose="020B0604030504040204" pitchFamily="34" charset="0"/>
                <a:ea typeface="Verdana" panose="020B0604030504040204" pitchFamily="34" charset="0"/>
              </a:rPr>
              <a:t>Administrations de protection sociale</a:t>
            </a:r>
          </a:p>
        </p:txBody>
      </p:sp>
      <p:sp>
        <p:nvSpPr>
          <p:cNvPr id="18" name="Rectangle 17">
            <a:extLst>
              <a:ext uri="{FF2B5EF4-FFF2-40B4-BE49-F238E27FC236}">
                <a16:creationId xmlns:a16="http://schemas.microsoft.com/office/drawing/2014/main" id="{945C7613-04A8-44AF-AA43-F8E32713F826}"/>
              </a:ext>
            </a:extLst>
          </p:cNvPr>
          <p:cNvSpPr/>
          <p:nvPr/>
        </p:nvSpPr>
        <p:spPr>
          <a:xfrm>
            <a:off x="7715161" y="2215297"/>
            <a:ext cx="3168803" cy="106287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latin typeface="Verdana" panose="020B0604030504040204" pitchFamily="34" charset="0"/>
                <a:ea typeface="Verdana" panose="020B0604030504040204" pitchFamily="34" charset="0"/>
              </a:rPr>
              <a:t>Administrations territoriales</a:t>
            </a:r>
          </a:p>
        </p:txBody>
      </p:sp>
      <p:sp>
        <p:nvSpPr>
          <p:cNvPr id="20" name="ZoneTexte 19">
            <a:extLst>
              <a:ext uri="{FF2B5EF4-FFF2-40B4-BE49-F238E27FC236}">
                <a16:creationId xmlns:a16="http://schemas.microsoft.com/office/drawing/2014/main" id="{F2B54D1A-C8DA-4FC4-A529-4E43C5F0BF71}"/>
              </a:ext>
            </a:extLst>
          </p:cNvPr>
          <p:cNvSpPr txBox="1"/>
          <p:nvPr/>
        </p:nvSpPr>
        <p:spPr>
          <a:xfrm>
            <a:off x="4196246" y="3399116"/>
            <a:ext cx="3168803" cy="1015663"/>
          </a:xfrm>
          <a:prstGeom prst="rect">
            <a:avLst/>
          </a:prstGeom>
          <a:noFill/>
        </p:spPr>
        <p:txBody>
          <a:bodyPr wrap="square">
            <a:spAutoFit/>
          </a:bodyPr>
          <a:lstStyle/>
          <a:p>
            <a:pPr algn="ctr"/>
            <a:r>
              <a:rPr lang="fr-FR" sz="1200" i="1">
                <a:latin typeface="Verdana" panose="020B0604030504040204" pitchFamily="34" charset="0"/>
                <a:ea typeface="Verdana" panose="020B0604030504040204" pitchFamily="34" charset="0"/>
              </a:rPr>
              <a:t>Hôpitaux, régimes de base de sécurité sociale et régimes spéciaux, régimes de retraite complémentaire, assurance chômage, organismes sociaux tels que CAF, ARS, CPAM, etc.</a:t>
            </a:r>
          </a:p>
        </p:txBody>
      </p:sp>
      <p:sp>
        <p:nvSpPr>
          <p:cNvPr id="21" name="ZoneTexte 20">
            <a:extLst>
              <a:ext uri="{FF2B5EF4-FFF2-40B4-BE49-F238E27FC236}">
                <a16:creationId xmlns:a16="http://schemas.microsoft.com/office/drawing/2014/main" id="{62928E34-7179-4315-9C39-315B10D593EB}"/>
              </a:ext>
            </a:extLst>
          </p:cNvPr>
          <p:cNvSpPr txBox="1"/>
          <p:nvPr/>
        </p:nvSpPr>
        <p:spPr>
          <a:xfrm>
            <a:off x="7715161" y="3686452"/>
            <a:ext cx="3168803" cy="276999"/>
          </a:xfrm>
          <a:prstGeom prst="rect">
            <a:avLst/>
          </a:prstGeom>
          <a:noFill/>
        </p:spPr>
        <p:txBody>
          <a:bodyPr wrap="square">
            <a:spAutoFit/>
          </a:bodyPr>
          <a:lstStyle/>
          <a:p>
            <a:pPr algn="ctr"/>
            <a:r>
              <a:rPr lang="fr-FR" sz="1200" i="1">
                <a:latin typeface="Verdana" panose="020B0604030504040204" pitchFamily="34" charset="0"/>
                <a:ea typeface="Verdana" panose="020B0604030504040204" pitchFamily="34" charset="0"/>
              </a:rPr>
              <a:t>Communes, départements, régions</a:t>
            </a:r>
          </a:p>
        </p:txBody>
      </p:sp>
      <p:sp>
        <p:nvSpPr>
          <p:cNvPr id="22" name="ZoneTexte 21">
            <a:extLst>
              <a:ext uri="{FF2B5EF4-FFF2-40B4-BE49-F238E27FC236}">
                <a16:creationId xmlns:a16="http://schemas.microsoft.com/office/drawing/2014/main" id="{8E5F2020-0A1E-4710-8931-34719B156F53}"/>
              </a:ext>
            </a:extLst>
          </p:cNvPr>
          <p:cNvSpPr txBox="1"/>
          <p:nvPr/>
        </p:nvSpPr>
        <p:spPr>
          <a:xfrm>
            <a:off x="675063" y="3395157"/>
            <a:ext cx="3168803" cy="1384995"/>
          </a:xfrm>
          <a:prstGeom prst="rect">
            <a:avLst/>
          </a:prstGeom>
          <a:noFill/>
        </p:spPr>
        <p:txBody>
          <a:bodyPr wrap="square">
            <a:spAutoFit/>
          </a:bodyPr>
          <a:lstStyle/>
          <a:p>
            <a:pPr algn="ctr"/>
            <a:r>
              <a:rPr lang="fr-FR" sz="1200" i="1">
                <a:latin typeface="Verdana" panose="020B0604030504040204" pitchFamily="34" charset="0"/>
                <a:ea typeface="Verdana" panose="020B0604030504040204" pitchFamily="34" charset="0"/>
              </a:rPr>
              <a:t>Services des ministères disposant de compétences nationales</a:t>
            </a:r>
          </a:p>
          <a:p>
            <a:pPr algn="ctr"/>
            <a:r>
              <a:rPr lang="fr-FR" sz="1200" i="1">
                <a:latin typeface="Verdana" panose="020B0604030504040204" pitchFamily="34" charset="0"/>
                <a:ea typeface="Verdana" panose="020B0604030504040204" pitchFamily="34" charset="0"/>
              </a:rPr>
              <a:t>Organismes divers d’administration centrale (ex. Afnor, </a:t>
            </a:r>
            <a:r>
              <a:rPr lang="fr-FR" sz="1200" i="1" err="1">
                <a:latin typeface="Verdana" panose="020B0604030504040204" pitchFamily="34" charset="0"/>
                <a:ea typeface="Verdana" panose="020B0604030504040204" pitchFamily="34" charset="0"/>
              </a:rPr>
              <a:t>Cned</a:t>
            </a:r>
            <a:r>
              <a:rPr lang="fr-FR" sz="1200" i="1">
                <a:latin typeface="Verdana" panose="020B0604030504040204" pitchFamily="34" charset="0"/>
                <a:ea typeface="Verdana" panose="020B0604030504040204" pitchFamily="34" charset="0"/>
              </a:rPr>
              <a:t>, Théâtres et musées nationaux, HAS, FNAL, CMU…)</a:t>
            </a:r>
          </a:p>
          <a:p>
            <a:pPr algn="ctr"/>
            <a:r>
              <a:rPr lang="fr-FR" sz="1200" i="1">
                <a:latin typeface="Verdana" panose="020B0604030504040204" pitchFamily="34" charset="0"/>
                <a:ea typeface="Verdana" panose="020B0604030504040204" pitchFamily="34" charset="0"/>
              </a:rPr>
              <a:t>Opérateurs de l’Etat (universités, Pôle Emploi, Météo France, CNRS…)</a:t>
            </a:r>
          </a:p>
        </p:txBody>
      </p:sp>
      <p:sp>
        <p:nvSpPr>
          <p:cNvPr id="9" name="ZoneTexte 8">
            <a:extLst>
              <a:ext uri="{FF2B5EF4-FFF2-40B4-BE49-F238E27FC236}">
                <a16:creationId xmlns:a16="http://schemas.microsoft.com/office/drawing/2014/main" id="{47075B01-B3D6-4E66-B9D5-CBBF4431772D}"/>
              </a:ext>
            </a:extLst>
          </p:cNvPr>
          <p:cNvSpPr txBox="1"/>
          <p:nvPr/>
        </p:nvSpPr>
        <p:spPr>
          <a:xfrm>
            <a:off x="1242196" y="4942385"/>
            <a:ext cx="1960776" cy="830997"/>
          </a:xfrm>
          <a:prstGeom prst="rect">
            <a:avLst/>
          </a:prstGeom>
          <a:noFill/>
        </p:spPr>
        <p:txBody>
          <a:bodyPr wrap="square" rtlCol="0">
            <a:spAutoFit/>
          </a:bodyPr>
          <a:lstStyle/>
          <a:p>
            <a:pPr algn="ctr"/>
            <a:r>
              <a:rPr lang="fr-FR" sz="2800">
                <a:solidFill>
                  <a:srgbClr val="1F497D"/>
                </a:solidFill>
                <a:latin typeface="Verdana" panose="020B0604030504040204" pitchFamily="34" charset="0"/>
                <a:ea typeface="Verdana" panose="020B0604030504040204" pitchFamily="34" charset="0"/>
              </a:rPr>
              <a:t>30% </a:t>
            </a:r>
            <a:r>
              <a:rPr lang="fr-FR" sz="2000">
                <a:solidFill>
                  <a:srgbClr val="1F497D"/>
                </a:solidFill>
                <a:latin typeface="Verdana" panose="020B0604030504040204" pitchFamily="34" charset="0"/>
                <a:ea typeface="Verdana" panose="020B0604030504040204" pitchFamily="34" charset="0"/>
              </a:rPr>
              <a:t>du budget public</a:t>
            </a:r>
          </a:p>
        </p:txBody>
      </p:sp>
      <p:sp>
        <p:nvSpPr>
          <p:cNvPr id="24" name="ZoneTexte 23">
            <a:extLst>
              <a:ext uri="{FF2B5EF4-FFF2-40B4-BE49-F238E27FC236}">
                <a16:creationId xmlns:a16="http://schemas.microsoft.com/office/drawing/2014/main" id="{4B008AE7-1D8B-4FA9-87E2-A74003D3BB7A}"/>
              </a:ext>
            </a:extLst>
          </p:cNvPr>
          <p:cNvSpPr txBox="1"/>
          <p:nvPr/>
        </p:nvSpPr>
        <p:spPr>
          <a:xfrm>
            <a:off x="4870915" y="4961790"/>
            <a:ext cx="1960776" cy="830997"/>
          </a:xfrm>
          <a:prstGeom prst="rect">
            <a:avLst/>
          </a:prstGeom>
          <a:noFill/>
        </p:spPr>
        <p:txBody>
          <a:bodyPr wrap="square" rtlCol="0">
            <a:spAutoFit/>
          </a:bodyPr>
          <a:lstStyle/>
          <a:p>
            <a:pPr algn="ctr"/>
            <a:r>
              <a:rPr lang="fr-FR" sz="2800">
                <a:solidFill>
                  <a:srgbClr val="1F497D"/>
                </a:solidFill>
                <a:latin typeface="Verdana" panose="020B0604030504040204" pitchFamily="34" charset="0"/>
                <a:ea typeface="Verdana" panose="020B0604030504040204" pitchFamily="34" charset="0"/>
              </a:rPr>
              <a:t>50% </a:t>
            </a:r>
            <a:r>
              <a:rPr lang="fr-FR" sz="2000">
                <a:solidFill>
                  <a:srgbClr val="1F497D"/>
                </a:solidFill>
                <a:latin typeface="Verdana" panose="020B0604030504040204" pitchFamily="34" charset="0"/>
                <a:ea typeface="Verdana" panose="020B0604030504040204" pitchFamily="34" charset="0"/>
              </a:rPr>
              <a:t>du budget public</a:t>
            </a:r>
          </a:p>
        </p:txBody>
      </p:sp>
      <p:sp>
        <p:nvSpPr>
          <p:cNvPr id="25" name="ZoneTexte 24">
            <a:extLst>
              <a:ext uri="{FF2B5EF4-FFF2-40B4-BE49-F238E27FC236}">
                <a16:creationId xmlns:a16="http://schemas.microsoft.com/office/drawing/2014/main" id="{F62DCC0A-2799-41B6-A35B-B6E1B84FE23F}"/>
              </a:ext>
            </a:extLst>
          </p:cNvPr>
          <p:cNvSpPr txBox="1"/>
          <p:nvPr/>
        </p:nvSpPr>
        <p:spPr>
          <a:xfrm>
            <a:off x="8319174" y="4961790"/>
            <a:ext cx="1960776" cy="830997"/>
          </a:xfrm>
          <a:prstGeom prst="rect">
            <a:avLst/>
          </a:prstGeom>
          <a:noFill/>
        </p:spPr>
        <p:txBody>
          <a:bodyPr wrap="square" rtlCol="0">
            <a:spAutoFit/>
          </a:bodyPr>
          <a:lstStyle/>
          <a:p>
            <a:pPr algn="ctr"/>
            <a:r>
              <a:rPr lang="fr-FR" sz="2800">
                <a:solidFill>
                  <a:srgbClr val="1F497D"/>
                </a:solidFill>
                <a:latin typeface="Verdana" panose="020B0604030504040204" pitchFamily="34" charset="0"/>
                <a:ea typeface="Verdana" panose="020B0604030504040204" pitchFamily="34" charset="0"/>
              </a:rPr>
              <a:t>20% </a:t>
            </a:r>
            <a:r>
              <a:rPr lang="fr-FR" sz="2000">
                <a:solidFill>
                  <a:srgbClr val="1F497D"/>
                </a:solidFill>
                <a:latin typeface="Verdana" panose="020B0604030504040204" pitchFamily="34" charset="0"/>
                <a:ea typeface="Verdana" panose="020B0604030504040204" pitchFamily="34" charset="0"/>
              </a:rPr>
              <a:t>du budget public</a:t>
            </a:r>
          </a:p>
        </p:txBody>
      </p:sp>
      <p:sp>
        <p:nvSpPr>
          <p:cNvPr id="10" name="Rectangle 9">
            <a:extLst>
              <a:ext uri="{FF2B5EF4-FFF2-40B4-BE49-F238E27FC236}">
                <a16:creationId xmlns:a16="http://schemas.microsoft.com/office/drawing/2014/main" id="{200D03D0-DA78-4B03-94E8-52917A54332D}"/>
              </a:ext>
            </a:extLst>
          </p:cNvPr>
          <p:cNvSpPr/>
          <p:nvPr/>
        </p:nvSpPr>
        <p:spPr>
          <a:xfrm>
            <a:off x="499621" y="2083324"/>
            <a:ext cx="3469064" cy="3709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72507591-E44B-4CF1-97A0-5E7817A915E7}"/>
              </a:ext>
            </a:extLst>
          </p:cNvPr>
          <p:cNvSpPr txBox="1"/>
          <p:nvPr/>
        </p:nvSpPr>
        <p:spPr>
          <a:xfrm>
            <a:off x="499621" y="5879012"/>
            <a:ext cx="3469064" cy="369332"/>
          </a:xfrm>
          <a:prstGeom prst="rect">
            <a:avLst/>
          </a:prstGeom>
          <a:noFill/>
        </p:spPr>
        <p:txBody>
          <a:bodyPr wrap="square" rtlCol="0">
            <a:spAutoFit/>
          </a:bodyPr>
          <a:lstStyle/>
          <a:p>
            <a:pPr algn="ctr"/>
            <a:r>
              <a:rPr lang="fr-FR" b="1">
                <a:solidFill>
                  <a:srgbClr val="FF0000"/>
                </a:solidFill>
                <a:latin typeface="Verdana" panose="020B0604030504040204" pitchFamily="34" charset="0"/>
                <a:ea typeface="Verdana" panose="020B0604030504040204" pitchFamily="34" charset="0"/>
              </a:rPr>
              <a:t>Budget de l’Etat</a:t>
            </a:r>
            <a:endParaRPr lang="fr-FR" sz="1400" b="1">
              <a:solidFill>
                <a:srgbClr val="FF0000"/>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20" grpId="0"/>
      <p:bldP spid="21" grpId="0"/>
      <p:bldP spid="22" grpId="0"/>
      <p:bldP spid="9" grpId="0"/>
      <p:bldP spid="24" grpId="0"/>
      <p:bldP spid="25" grpId="0"/>
      <p:bldP spid="10" grpId="0" animBg="1"/>
      <p:bldP spid="2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dirty="0">
                <a:solidFill>
                  <a:srgbClr val="1F497D"/>
                </a:solidFill>
                <a:latin typeface="Arial"/>
                <a:cs typeface="Arial"/>
              </a:rPr>
              <a:t>RH et Droit social</a:t>
            </a:r>
            <a:endParaRPr sz="1467" dirty="0">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cxnSp>
        <p:nvCxnSpPr>
          <p:cNvPr id="8" name="Connecteur droit 7"/>
          <p:cNvCxnSpPr/>
          <p:nvPr/>
        </p:nvCxnSpPr>
        <p:spPr>
          <a:xfrm>
            <a:off x="6115050" y="1876425"/>
            <a:ext cx="28575" cy="3552825"/>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903551" y="1602348"/>
            <a:ext cx="4351867" cy="369332"/>
          </a:xfrm>
          <a:prstGeom prst="rect">
            <a:avLst/>
          </a:prstGeom>
          <a:noFill/>
        </p:spPr>
        <p:txBody>
          <a:bodyPr wrap="square" rtlCol="0">
            <a:spAutoFit/>
          </a:bodyPr>
          <a:lstStyle/>
          <a:p>
            <a:pPr algn="ctr"/>
            <a:r>
              <a:rPr lang="fr-FR" b="1" dirty="0">
                <a:solidFill>
                  <a:srgbClr val="FFC000"/>
                </a:solidFill>
                <a:latin typeface="Verdana" panose="020B0604030504040204" pitchFamily="34" charset="0"/>
                <a:ea typeface="Verdana" panose="020B0604030504040204" pitchFamily="34" charset="0"/>
              </a:rPr>
              <a:t>CONSTATS PRINCIPAUX</a:t>
            </a:r>
          </a:p>
        </p:txBody>
      </p:sp>
      <p:sp>
        <p:nvSpPr>
          <p:cNvPr id="10" name="ZoneTexte 9"/>
          <p:cNvSpPr txBox="1"/>
          <p:nvPr/>
        </p:nvSpPr>
        <p:spPr>
          <a:xfrm>
            <a:off x="6830481" y="1590675"/>
            <a:ext cx="4351867" cy="369332"/>
          </a:xfrm>
          <a:prstGeom prst="rect">
            <a:avLst/>
          </a:prstGeom>
          <a:noFill/>
        </p:spPr>
        <p:txBody>
          <a:bodyPr wrap="square" rtlCol="0">
            <a:spAutoFit/>
          </a:bodyPr>
          <a:lstStyle/>
          <a:p>
            <a:pPr algn="ctr"/>
            <a:r>
              <a:rPr lang="fr-FR" b="1" dirty="0">
                <a:solidFill>
                  <a:srgbClr val="1F497D"/>
                </a:solidFill>
                <a:latin typeface="Verdana" panose="020B0604030504040204" pitchFamily="34" charset="0"/>
                <a:ea typeface="Verdana" panose="020B0604030504040204" pitchFamily="34" charset="0"/>
              </a:rPr>
              <a:t>ENJEUX MAJEURS</a:t>
            </a:r>
          </a:p>
        </p:txBody>
      </p:sp>
      <p:sp>
        <p:nvSpPr>
          <p:cNvPr id="11" name="ZoneTexte 10"/>
          <p:cNvSpPr txBox="1"/>
          <p:nvPr/>
        </p:nvSpPr>
        <p:spPr>
          <a:xfrm>
            <a:off x="522550" y="2378484"/>
            <a:ext cx="5113866" cy="523220"/>
          </a:xfrm>
          <a:prstGeom prst="rect">
            <a:avLst/>
          </a:prstGeom>
          <a:noFill/>
        </p:spPr>
        <p:txBody>
          <a:bodyPr wrap="square" rtlCol="0">
            <a:spAutoFit/>
          </a:bodyPr>
          <a:lstStyle/>
          <a:p>
            <a:pPr algn="ctr"/>
            <a:r>
              <a:rPr lang="fr-FR" sz="1400" b="1" dirty="0">
                <a:latin typeface="Verdana" panose="020B0604030504040204" pitchFamily="34" charset="0"/>
                <a:ea typeface="Verdana" panose="020B0604030504040204" pitchFamily="34" charset="0"/>
              </a:rPr>
              <a:t>Pénurie de personnel et forts enjeux de recrutement</a:t>
            </a:r>
          </a:p>
        </p:txBody>
      </p:sp>
      <p:sp>
        <p:nvSpPr>
          <p:cNvPr id="12" name="ZoneTexte 11"/>
          <p:cNvSpPr txBox="1"/>
          <p:nvPr/>
        </p:nvSpPr>
        <p:spPr>
          <a:xfrm>
            <a:off x="594068" y="3441470"/>
            <a:ext cx="5113866" cy="307777"/>
          </a:xfrm>
          <a:prstGeom prst="rect">
            <a:avLst/>
          </a:prstGeom>
          <a:noFill/>
        </p:spPr>
        <p:txBody>
          <a:bodyPr wrap="square" rtlCol="0">
            <a:spAutoFit/>
          </a:bodyPr>
          <a:lstStyle/>
          <a:p>
            <a:pPr algn="ctr"/>
            <a:r>
              <a:rPr lang="fr-FR" sz="1400" b="1" dirty="0">
                <a:latin typeface="Verdana" panose="020B0604030504040204" pitchFamily="34" charset="0"/>
                <a:ea typeface="Verdana" panose="020B0604030504040204" pitchFamily="34" charset="0"/>
              </a:rPr>
              <a:t>Evolutions démographiques et sociales</a:t>
            </a:r>
          </a:p>
        </p:txBody>
      </p:sp>
      <p:sp>
        <p:nvSpPr>
          <p:cNvPr id="14" name="ZoneTexte 13"/>
          <p:cNvSpPr txBox="1"/>
          <p:nvPr/>
        </p:nvSpPr>
        <p:spPr>
          <a:xfrm>
            <a:off x="789045" y="4288276"/>
            <a:ext cx="4896189" cy="523220"/>
          </a:xfrm>
          <a:prstGeom prst="rect">
            <a:avLst/>
          </a:prstGeom>
          <a:noFill/>
        </p:spPr>
        <p:txBody>
          <a:bodyPr wrap="square" rtlCol="0">
            <a:spAutoFit/>
          </a:bodyPr>
          <a:lstStyle/>
          <a:p>
            <a:pPr algn="ctr"/>
            <a:r>
              <a:rPr lang="fr-FR" sz="1400" b="1" dirty="0">
                <a:latin typeface="Verdana" panose="020B0604030504040204" pitchFamily="34" charset="0"/>
                <a:ea typeface="Verdana" panose="020B0604030504040204" pitchFamily="34" charset="0"/>
              </a:rPr>
              <a:t>Diminution des étudiants en formation dans le secteur social</a:t>
            </a:r>
          </a:p>
        </p:txBody>
      </p:sp>
      <p:sp>
        <p:nvSpPr>
          <p:cNvPr id="15" name="ZoneTexte 14"/>
          <p:cNvSpPr txBox="1"/>
          <p:nvPr/>
        </p:nvSpPr>
        <p:spPr>
          <a:xfrm>
            <a:off x="604212" y="5350525"/>
            <a:ext cx="4950541" cy="307777"/>
          </a:xfrm>
          <a:prstGeom prst="rect">
            <a:avLst/>
          </a:prstGeom>
          <a:noFill/>
        </p:spPr>
        <p:txBody>
          <a:bodyPr wrap="square" rtlCol="0">
            <a:spAutoFit/>
          </a:bodyPr>
          <a:lstStyle/>
          <a:p>
            <a:pPr algn="ctr"/>
            <a:r>
              <a:rPr lang="fr-FR" sz="1400" b="1" dirty="0">
                <a:latin typeface="Verdana" panose="020B0604030504040204" pitchFamily="34" charset="0"/>
                <a:ea typeface="Verdana" panose="020B0604030504040204" pitchFamily="34" charset="0"/>
              </a:rPr>
              <a:t>Diminution du nombre des diplômés</a:t>
            </a:r>
          </a:p>
        </p:txBody>
      </p:sp>
      <p:sp>
        <p:nvSpPr>
          <p:cNvPr id="19" name="Plus 18"/>
          <p:cNvSpPr/>
          <p:nvPr/>
        </p:nvSpPr>
        <p:spPr>
          <a:xfrm>
            <a:off x="2689883" y="3735117"/>
            <a:ext cx="779200" cy="612076"/>
          </a:xfrm>
          <a:prstGeom prst="mathPlus">
            <a:avLst/>
          </a:prstGeom>
          <a:solidFill>
            <a:srgbClr val="5E95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Plus 20"/>
          <p:cNvSpPr/>
          <p:nvPr/>
        </p:nvSpPr>
        <p:spPr>
          <a:xfrm>
            <a:off x="2689883" y="4768416"/>
            <a:ext cx="779200" cy="612076"/>
          </a:xfrm>
          <a:prstGeom prst="mathPlus">
            <a:avLst/>
          </a:prstGeom>
          <a:solidFill>
            <a:srgbClr val="5E95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6754283" y="2470744"/>
            <a:ext cx="4504267" cy="523220"/>
          </a:xfrm>
          <a:prstGeom prst="rect">
            <a:avLst/>
          </a:prstGeom>
          <a:noFill/>
        </p:spPr>
        <p:txBody>
          <a:bodyPr wrap="square" rtlCol="0">
            <a:spAutoFit/>
          </a:bodyPr>
          <a:lstStyle/>
          <a:p>
            <a:pPr algn="ctr"/>
            <a:r>
              <a:rPr lang="fr-FR" sz="1400" b="1" dirty="0">
                <a:solidFill>
                  <a:srgbClr val="5E95CE"/>
                </a:solidFill>
                <a:latin typeface="Verdana" panose="020B0604030504040204" pitchFamily="34" charset="0"/>
                <a:ea typeface="Verdana" panose="020B0604030504040204" pitchFamily="34" charset="0"/>
              </a:rPr>
              <a:t>Les capacités de formation et l’attractivité des cursus</a:t>
            </a:r>
          </a:p>
        </p:txBody>
      </p:sp>
      <p:sp>
        <p:nvSpPr>
          <p:cNvPr id="24" name="ZoneTexte 23"/>
          <p:cNvSpPr txBox="1"/>
          <p:nvPr/>
        </p:nvSpPr>
        <p:spPr>
          <a:xfrm>
            <a:off x="6678082" y="3270980"/>
            <a:ext cx="4504267" cy="307777"/>
          </a:xfrm>
          <a:prstGeom prst="rect">
            <a:avLst/>
          </a:prstGeom>
          <a:noFill/>
        </p:spPr>
        <p:txBody>
          <a:bodyPr wrap="square" rtlCol="0">
            <a:spAutoFit/>
          </a:bodyPr>
          <a:lstStyle/>
          <a:p>
            <a:pPr algn="ctr"/>
            <a:r>
              <a:rPr lang="fr-FR" sz="1400" b="1" dirty="0">
                <a:solidFill>
                  <a:srgbClr val="5E95CE"/>
                </a:solidFill>
                <a:latin typeface="Verdana" panose="020B0604030504040204" pitchFamily="34" charset="0"/>
                <a:ea typeface="Verdana" panose="020B0604030504040204" pitchFamily="34" charset="0"/>
              </a:rPr>
              <a:t>Former plus</a:t>
            </a:r>
          </a:p>
        </p:txBody>
      </p:sp>
      <p:sp>
        <p:nvSpPr>
          <p:cNvPr id="25" name="ZoneTexte 24"/>
          <p:cNvSpPr txBox="1"/>
          <p:nvPr/>
        </p:nvSpPr>
        <p:spPr>
          <a:xfrm>
            <a:off x="6678081" y="3944744"/>
            <a:ext cx="4504267" cy="307777"/>
          </a:xfrm>
          <a:prstGeom prst="rect">
            <a:avLst/>
          </a:prstGeom>
          <a:noFill/>
        </p:spPr>
        <p:txBody>
          <a:bodyPr wrap="square" rtlCol="0">
            <a:spAutoFit/>
          </a:bodyPr>
          <a:lstStyle/>
          <a:p>
            <a:pPr algn="ctr"/>
            <a:r>
              <a:rPr lang="fr-FR" sz="1400" b="1" dirty="0">
                <a:solidFill>
                  <a:srgbClr val="5E95CE"/>
                </a:solidFill>
                <a:latin typeface="Verdana" panose="020B0604030504040204" pitchFamily="34" charset="0"/>
                <a:ea typeface="Verdana" panose="020B0604030504040204" pitchFamily="34" charset="0"/>
              </a:rPr>
              <a:t>Fidéliser </a:t>
            </a:r>
          </a:p>
        </p:txBody>
      </p:sp>
      <p:sp>
        <p:nvSpPr>
          <p:cNvPr id="23" name="object 4"/>
          <p:cNvSpPr txBox="1"/>
          <p:nvPr/>
        </p:nvSpPr>
        <p:spPr>
          <a:xfrm>
            <a:off x="677333" y="571251"/>
            <a:ext cx="10088077" cy="508687"/>
          </a:xfrm>
          <a:prstGeom prst="rect">
            <a:avLst/>
          </a:prstGeom>
        </p:spPr>
        <p:txBody>
          <a:bodyPr vert="horz" wrap="square" lIns="0" tIns="8467" rIns="0" bIns="0" rtlCol="0" anchor="t">
            <a:spAutoFit/>
          </a:bodyPr>
          <a:lstStyle/>
          <a:p>
            <a:pPr marL="8255">
              <a:spcBef>
                <a:spcPts val="67"/>
              </a:spcBef>
            </a:pPr>
            <a:r>
              <a:rPr lang="fr-FR" sz="3250" b="1" spc="-287" dirty="0">
                <a:solidFill>
                  <a:srgbClr val="1F497D"/>
                </a:solidFill>
                <a:latin typeface="Verdana"/>
              </a:rPr>
              <a:t>SRFSS 2023- 2028</a:t>
            </a:r>
            <a:endParaRPr lang="fr-FR" sz="3250" b="1" spc="-287" dirty="0">
              <a:solidFill>
                <a:srgbClr val="1F497D"/>
              </a:solidFill>
              <a:latin typeface="Verdana"/>
              <a:ea typeface="Verdana"/>
            </a:endParaRPr>
          </a:p>
        </p:txBody>
      </p:sp>
      <p:sp>
        <p:nvSpPr>
          <p:cNvPr id="27" name="Plus 26"/>
          <p:cNvSpPr/>
          <p:nvPr/>
        </p:nvSpPr>
        <p:spPr>
          <a:xfrm>
            <a:off x="2679564" y="2870778"/>
            <a:ext cx="779200" cy="612076"/>
          </a:xfrm>
          <a:prstGeom prst="mathPlus">
            <a:avLst/>
          </a:prstGeom>
          <a:solidFill>
            <a:srgbClr val="5E95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6433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088077" cy="508687"/>
          </a:xfrm>
          <a:prstGeom prst="rect">
            <a:avLst/>
          </a:prstGeom>
        </p:spPr>
        <p:txBody>
          <a:bodyPr vert="horz" wrap="square" lIns="0" tIns="8467" rIns="0" bIns="0" rtlCol="0" anchor="t">
            <a:spAutoFit/>
          </a:bodyPr>
          <a:lstStyle/>
          <a:p>
            <a:pPr marL="8255">
              <a:spcBef>
                <a:spcPts val="67"/>
              </a:spcBef>
            </a:pPr>
            <a:r>
              <a:rPr lang="fr-FR" sz="3250" b="1" spc="-287" dirty="0">
                <a:solidFill>
                  <a:srgbClr val="1F497D"/>
                </a:solidFill>
                <a:latin typeface="Verdana"/>
              </a:rPr>
              <a:t>SRFSS 2023- 2028</a:t>
            </a:r>
            <a:endParaRPr lang="fr-FR" sz="3250" b="1" spc="-287" dirty="0">
              <a:solidFill>
                <a:srgbClr val="1F497D"/>
              </a:solidFill>
              <a:latin typeface="Verdana"/>
              <a:ea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dirty="0">
                <a:solidFill>
                  <a:srgbClr val="1F497D"/>
                </a:solidFill>
                <a:latin typeface="Arial"/>
                <a:cs typeface="Arial"/>
              </a:rPr>
              <a:t>RH et Droit social</a:t>
            </a:r>
            <a:endParaRPr sz="1467" dirty="0">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graphicFrame>
        <p:nvGraphicFramePr>
          <p:cNvPr id="8" name="Diagramme 7"/>
          <p:cNvGraphicFramePr/>
          <p:nvPr>
            <p:extLst/>
          </p:nvPr>
        </p:nvGraphicFramePr>
        <p:xfrm>
          <a:off x="677333" y="1833007"/>
          <a:ext cx="10457392" cy="4432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ZoneTexte 8"/>
          <p:cNvSpPr txBox="1"/>
          <p:nvPr/>
        </p:nvSpPr>
        <p:spPr>
          <a:xfrm>
            <a:off x="677333" y="1342022"/>
            <a:ext cx="6600751" cy="369332"/>
          </a:xfrm>
          <a:prstGeom prst="rect">
            <a:avLst/>
          </a:prstGeom>
          <a:noFill/>
        </p:spPr>
        <p:txBody>
          <a:bodyPr wrap="square" rtlCol="0">
            <a:spAutoFit/>
          </a:bodyPr>
          <a:lstStyle/>
          <a:p>
            <a:r>
              <a:rPr lang="fr-FR" b="1" dirty="0">
                <a:solidFill>
                  <a:srgbClr val="1F497D"/>
                </a:solidFill>
                <a:latin typeface="Verdana" panose="020B0604030504040204" pitchFamily="34" charset="0"/>
                <a:ea typeface="Verdana" panose="020B0604030504040204" pitchFamily="34" charset="0"/>
              </a:rPr>
              <a:t>3 AXES DU SRFSS</a:t>
            </a:r>
          </a:p>
        </p:txBody>
      </p:sp>
    </p:spTree>
    <p:extLst>
      <p:ext uri="{BB962C8B-B14F-4D97-AF65-F5344CB8AC3E}">
        <p14:creationId xmlns:p14="http://schemas.microsoft.com/office/powerpoint/2010/main" val="10558377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088077" cy="508687"/>
          </a:xfrm>
          <a:prstGeom prst="rect">
            <a:avLst/>
          </a:prstGeom>
        </p:spPr>
        <p:txBody>
          <a:bodyPr vert="horz" wrap="square" lIns="0" tIns="8467" rIns="0" bIns="0" rtlCol="0" anchor="t">
            <a:spAutoFit/>
          </a:bodyPr>
          <a:lstStyle/>
          <a:p>
            <a:pPr marL="8255">
              <a:spcBef>
                <a:spcPts val="67"/>
              </a:spcBef>
            </a:pPr>
            <a:r>
              <a:rPr lang="fr-FR" sz="3250" b="1" spc="-287" dirty="0">
                <a:solidFill>
                  <a:srgbClr val="1F497D"/>
                </a:solidFill>
                <a:latin typeface="Verdana"/>
              </a:rPr>
              <a:t>PRS 2023 – 2028 – Plan RH en santé</a:t>
            </a:r>
            <a:endParaRPr lang="fr-FR" sz="3250" b="1" spc="-287" dirty="0">
              <a:solidFill>
                <a:srgbClr val="1F497D"/>
              </a:solidFill>
              <a:latin typeface="Verdana"/>
              <a:ea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dirty="0">
                <a:solidFill>
                  <a:srgbClr val="1F497D"/>
                </a:solidFill>
                <a:latin typeface="Arial"/>
                <a:cs typeface="Arial"/>
              </a:rPr>
              <a:t>RH et Droit social</a:t>
            </a:r>
            <a:endParaRPr sz="1467" dirty="0">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cxnSp>
        <p:nvCxnSpPr>
          <p:cNvPr id="8" name="Connecteur droit 7"/>
          <p:cNvCxnSpPr/>
          <p:nvPr/>
        </p:nvCxnSpPr>
        <p:spPr>
          <a:xfrm>
            <a:off x="6115050" y="1876425"/>
            <a:ext cx="28575" cy="3552825"/>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903551" y="1602348"/>
            <a:ext cx="4351867" cy="369332"/>
          </a:xfrm>
          <a:prstGeom prst="rect">
            <a:avLst/>
          </a:prstGeom>
          <a:noFill/>
        </p:spPr>
        <p:txBody>
          <a:bodyPr wrap="square" rtlCol="0">
            <a:spAutoFit/>
          </a:bodyPr>
          <a:lstStyle/>
          <a:p>
            <a:pPr algn="ctr"/>
            <a:r>
              <a:rPr lang="fr-FR" b="1" dirty="0">
                <a:solidFill>
                  <a:srgbClr val="FFC000"/>
                </a:solidFill>
                <a:latin typeface="Verdana" panose="020B0604030504040204" pitchFamily="34" charset="0"/>
                <a:ea typeface="Verdana" panose="020B0604030504040204" pitchFamily="34" charset="0"/>
              </a:rPr>
              <a:t>CONSTATS PRINCIPAUX</a:t>
            </a:r>
          </a:p>
        </p:txBody>
      </p:sp>
      <p:sp>
        <p:nvSpPr>
          <p:cNvPr id="10" name="ZoneTexte 9"/>
          <p:cNvSpPr txBox="1"/>
          <p:nvPr/>
        </p:nvSpPr>
        <p:spPr>
          <a:xfrm>
            <a:off x="6754283" y="1590675"/>
            <a:ext cx="4351867" cy="369332"/>
          </a:xfrm>
          <a:prstGeom prst="rect">
            <a:avLst/>
          </a:prstGeom>
          <a:noFill/>
        </p:spPr>
        <p:txBody>
          <a:bodyPr wrap="square" rtlCol="0">
            <a:spAutoFit/>
          </a:bodyPr>
          <a:lstStyle/>
          <a:p>
            <a:pPr algn="ctr"/>
            <a:r>
              <a:rPr lang="fr-FR" b="1" dirty="0">
                <a:solidFill>
                  <a:srgbClr val="1F497D"/>
                </a:solidFill>
                <a:latin typeface="Verdana" panose="020B0604030504040204" pitchFamily="34" charset="0"/>
                <a:ea typeface="Verdana" panose="020B0604030504040204" pitchFamily="34" charset="0"/>
              </a:rPr>
              <a:t>ENJEUX MAJEURS</a:t>
            </a:r>
          </a:p>
        </p:txBody>
      </p:sp>
      <p:sp>
        <p:nvSpPr>
          <p:cNvPr id="11" name="ZoneTexte 10"/>
          <p:cNvSpPr txBox="1"/>
          <p:nvPr/>
        </p:nvSpPr>
        <p:spPr>
          <a:xfrm>
            <a:off x="522550" y="2378484"/>
            <a:ext cx="5113866" cy="307777"/>
          </a:xfrm>
          <a:prstGeom prst="rect">
            <a:avLst/>
          </a:prstGeom>
          <a:noFill/>
        </p:spPr>
        <p:txBody>
          <a:bodyPr wrap="square" rtlCol="0">
            <a:spAutoFit/>
          </a:bodyPr>
          <a:lstStyle/>
          <a:p>
            <a:pPr algn="ctr"/>
            <a:r>
              <a:rPr lang="fr-FR" sz="1400" b="1" dirty="0">
                <a:latin typeface="Verdana" panose="020B0604030504040204" pitchFamily="34" charset="0"/>
                <a:ea typeface="Verdana" panose="020B0604030504040204" pitchFamily="34" charset="0"/>
              </a:rPr>
              <a:t>Tensions au sein des établissements</a:t>
            </a:r>
          </a:p>
        </p:txBody>
      </p:sp>
      <p:sp>
        <p:nvSpPr>
          <p:cNvPr id="12" name="ZoneTexte 11"/>
          <p:cNvSpPr txBox="1"/>
          <p:nvPr/>
        </p:nvSpPr>
        <p:spPr>
          <a:xfrm>
            <a:off x="685874" y="3067827"/>
            <a:ext cx="5113866" cy="307777"/>
          </a:xfrm>
          <a:prstGeom prst="rect">
            <a:avLst/>
          </a:prstGeom>
          <a:noFill/>
        </p:spPr>
        <p:txBody>
          <a:bodyPr wrap="square" rtlCol="0">
            <a:spAutoFit/>
          </a:bodyPr>
          <a:lstStyle/>
          <a:p>
            <a:pPr algn="ctr"/>
            <a:r>
              <a:rPr lang="fr-FR" sz="1400" b="1" dirty="0">
                <a:latin typeface="Verdana" panose="020B0604030504040204" pitchFamily="34" charset="0"/>
                <a:ea typeface="Verdana" panose="020B0604030504040204" pitchFamily="34" charset="0"/>
              </a:rPr>
              <a:t>Offres de soins et d’accompagnement fragilisés</a:t>
            </a:r>
          </a:p>
        </p:txBody>
      </p:sp>
      <p:sp>
        <p:nvSpPr>
          <p:cNvPr id="13" name="Flèche vers le bas 12"/>
          <p:cNvSpPr/>
          <p:nvPr/>
        </p:nvSpPr>
        <p:spPr>
          <a:xfrm>
            <a:off x="2714623" y="2806732"/>
            <a:ext cx="729721" cy="21169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789045" y="4079705"/>
            <a:ext cx="4896189" cy="523220"/>
          </a:xfrm>
          <a:prstGeom prst="rect">
            <a:avLst/>
          </a:prstGeom>
          <a:noFill/>
        </p:spPr>
        <p:txBody>
          <a:bodyPr wrap="square" rtlCol="0">
            <a:spAutoFit/>
          </a:bodyPr>
          <a:lstStyle/>
          <a:p>
            <a:pPr algn="ctr"/>
            <a:r>
              <a:rPr lang="fr-FR" sz="1400" b="1" dirty="0">
                <a:latin typeface="Verdana" panose="020B0604030504040204" pitchFamily="34" charset="0"/>
                <a:ea typeface="Verdana" panose="020B0604030504040204" pitchFamily="34" charset="0"/>
              </a:rPr>
              <a:t>Démographie des professionnels de santé :</a:t>
            </a:r>
          </a:p>
          <a:p>
            <a:pPr algn="ctr"/>
            <a:r>
              <a:rPr lang="fr-FR" sz="1400" b="1" dirty="0">
                <a:latin typeface="Verdana" panose="020B0604030504040204" pitchFamily="34" charset="0"/>
                <a:ea typeface="Verdana" panose="020B0604030504040204" pitchFamily="34" charset="0"/>
              </a:rPr>
              <a:t>densité et répartition</a:t>
            </a:r>
          </a:p>
        </p:txBody>
      </p:sp>
      <p:sp>
        <p:nvSpPr>
          <p:cNvPr id="15" name="ZoneTexte 14"/>
          <p:cNvSpPr txBox="1"/>
          <p:nvPr/>
        </p:nvSpPr>
        <p:spPr>
          <a:xfrm>
            <a:off x="685874" y="5305016"/>
            <a:ext cx="4950541" cy="307777"/>
          </a:xfrm>
          <a:prstGeom prst="rect">
            <a:avLst/>
          </a:prstGeom>
          <a:noFill/>
        </p:spPr>
        <p:txBody>
          <a:bodyPr wrap="square" rtlCol="0">
            <a:spAutoFit/>
          </a:bodyPr>
          <a:lstStyle/>
          <a:p>
            <a:pPr algn="ctr"/>
            <a:r>
              <a:rPr lang="fr-FR" sz="1400" b="1" dirty="0">
                <a:latin typeface="Verdana" panose="020B0604030504040204" pitchFamily="34" charset="0"/>
                <a:ea typeface="Verdana" panose="020B0604030504040204" pitchFamily="34" charset="0"/>
              </a:rPr>
              <a:t>Vieillissement des professionnels de santé</a:t>
            </a:r>
          </a:p>
        </p:txBody>
      </p:sp>
      <p:sp>
        <p:nvSpPr>
          <p:cNvPr id="19" name="Plus 18"/>
          <p:cNvSpPr/>
          <p:nvPr/>
        </p:nvSpPr>
        <p:spPr>
          <a:xfrm>
            <a:off x="2690017" y="3423979"/>
            <a:ext cx="779200" cy="612076"/>
          </a:xfrm>
          <a:prstGeom prst="mathPlus">
            <a:avLst/>
          </a:prstGeom>
          <a:solidFill>
            <a:srgbClr val="5E95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Plus 20"/>
          <p:cNvSpPr/>
          <p:nvPr/>
        </p:nvSpPr>
        <p:spPr>
          <a:xfrm>
            <a:off x="2689884" y="4652702"/>
            <a:ext cx="779200" cy="612076"/>
          </a:xfrm>
          <a:prstGeom prst="mathPlus">
            <a:avLst/>
          </a:prstGeom>
          <a:solidFill>
            <a:srgbClr val="5E95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6754283" y="2470744"/>
            <a:ext cx="4504267" cy="523220"/>
          </a:xfrm>
          <a:prstGeom prst="rect">
            <a:avLst/>
          </a:prstGeom>
          <a:noFill/>
        </p:spPr>
        <p:txBody>
          <a:bodyPr wrap="square" rtlCol="0">
            <a:spAutoFit/>
          </a:bodyPr>
          <a:lstStyle/>
          <a:p>
            <a:pPr algn="ctr"/>
            <a:r>
              <a:rPr lang="fr-FR" sz="1400" b="1" dirty="0">
                <a:solidFill>
                  <a:srgbClr val="5E95CE"/>
                </a:solidFill>
                <a:latin typeface="Verdana" panose="020B0604030504040204" pitchFamily="34" charset="0"/>
                <a:ea typeface="Verdana" panose="020B0604030504040204" pitchFamily="34" charset="0"/>
              </a:rPr>
              <a:t>Attractivité des métiers de la santé et de l’accompagnement</a:t>
            </a:r>
          </a:p>
        </p:txBody>
      </p:sp>
      <p:sp>
        <p:nvSpPr>
          <p:cNvPr id="24" name="ZoneTexte 23"/>
          <p:cNvSpPr txBox="1"/>
          <p:nvPr/>
        </p:nvSpPr>
        <p:spPr>
          <a:xfrm>
            <a:off x="6678082" y="3270980"/>
            <a:ext cx="4504267" cy="307777"/>
          </a:xfrm>
          <a:prstGeom prst="rect">
            <a:avLst/>
          </a:prstGeom>
          <a:noFill/>
        </p:spPr>
        <p:txBody>
          <a:bodyPr wrap="square" rtlCol="0">
            <a:spAutoFit/>
          </a:bodyPr>
          <a:lstStyle/>
          <a:p>
            <a:pPr algn="ctr"/>
            <a:r>
              <a:rPr lang="fr-FR" sz="1400" b="1" dirty="0">
                <a:solidFill>
                  <a:srgbClr val="5E95CE"/>
                </a:solidFill>
                <a:latin typeface="Verdana" panose="020B0604030504040204" pitchFamily="34" charset="0"/>
                <a:ea typeface="Verdana" panose="020B0604030504040204" pitchFamily="34" charset="0"/>
              </a:rPr>
              <a:t>Fidélisation des professionnels</a:t>
            </a:r>
          </a:p>
        </p:txBody>
      </p:sp>
      <p:sp>
        <p:nvSpPr>
          <p:cNvPr id="25" name="ZoneTexte 24"/>
          <p:cNvSpPr txBox="1"/>
          <p:nvPr/>
        </p:nvSpPr>
        <p:spPr>
          <a:xfrm>
            <a:off x="6678081" y="3944744"/>
            <a:ext cx="4504267" cy="307777"/>
          </a:xfrm>
          <a:prstGeom prst="rect">
            <a:avLst/>
          </a:prstGeom>
          <a:noFill/>
        </p:spPr>
        <p:txBody>
          <a:bodyPr wrap="square" rtlCol="0">
            <a:spAutoFit/>
          </a:bodyPr>
          <a:lstStyle/>
          <a:p>
            <a:pPr algn="ctr"/>
            <a:r>
              <a:rPr lang="fr-FR" sz="1400" b="1" dirty="0">
                <a:solidFill>
                  <a:srgbClr val="5E95CE"/>
                </a:solidFill>
                <a:latin typeface="Verdana" panose="020B0604030504040204" pitchFamily="34" charset="0"/>
                <a:ea typeface="Verdana" panose="020B0604030504040204" pitchFamily="34" charset="0"/>
              </a:rPr>
              <a:t>Réduire les inégalités territoriales</a:t>
            </a:r>
          </a:p>
        </p:txBody>
      </p:sp>
      <p:sp>
        <p:nvSpPr>
          <p:cNvPr id="26" name="ZoneTexte 25"/>
          <p:cNvSpPr txBox="1"/>
          <p:nvPr/>
        </p:nvSpPr>
        <p:spPr>
          <a:xfrm>
            <a:off x="6811430" y="4598671"/>
            <a:ext cx="4237567" cy="523220"/>
          </a:xfrm>
          <a:prstGeom prst="rect">
            <a:avLst/>
          </a:prstGeom>
          <a:noFill/>
        </p:spPr>
        <p:txBody>
          <a:bodyPr wrap="square" rtlCol="0">
            <a:spAutoFit/>
          </a:bodyPr>
          <a:lstStyle/>
          <a:p>
            <a:pPr algn="ctr"/>
            <a:r>
              <a:rPr lang="fr-FR" sz="1400" b="1" dirty="0">
                <a:solidFill>
                  <a:srgbClr val="C00000"/>
                </a:solidFill>
                <a:latin typeface="Verdana" panose="020B0604030504040204" pitchFamily="34" charset="0"/>
                <a:ea typeface="Verdana" panose="020B0604030504040204" pitchFamily="34" charset="0"/>
              </a:rPr>
              <a:t>En lien étroit avec les principaux partenaires</a:t>
            </a:r>
          </a:p>
        </p:txBody>
      </p:sp>
    </p:spTree>
    <p:extLst>
      <p:ext uri="{BB962C8B-B14F-4D97-AF65-F5344CB8AC3E}">
        <p14:creationId xmlns:p14="http://schemas.microsoft.com/office/powerpoint/2010/main" val="12565362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dirty="0">
                <a:solidFill>
                  <a:srgbClr val="1F497D"/>
                </a:solidFill>
                <a:latin typeface="Arial"/>
                <a:cs typeface="Arial"/>
              </a:rPr>
              <a:t>RH et Droit social</a:t>
            </a:r>
            <a:endParaRPr sz="1467" dirty="0">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27" name="ZoneTexte 26"/>
          <p:cNvSpPr txBox="1"/>
          <p:nvPr/>
        </p:nvSpPr>
        <p:spPr>
          <a:xfrm>
            <a:off x="677333" y="1342022"/>
            <a:ext cx="6600751" cy="369332"/>
          </a:xfrm>
          <a:prstGeom prst="rect">
            <a:avLst/>
          </a:prstGeom>
          <a:noFill/>
        </p:spPr>
        <p:txBody>
          <a:bodyPr wrap="square" rtlCol="0">
            <a:spAutoFit/>
          </a:bodyPr>
          <a:lstStyle/>
          <a:p>
            <a:r>
              <a:rPr lang="fr-FR" b="1" dirty="0">
                <a:solidFill>
                  <a:srgbClr val="1F497D"/>
                </a:solidFill>
                <a:latin typeface="Verdana" panose="020B0604030504040204" pitchFamily="34" charset="0"/>
                <a:ea typeface="Verdana" panose="020B0604030504040204" pitchFamily="34" charset="0"/>
              </a:rPr>
              <a:t>5 TYPES D’ACTIONS PRIVILEGIES</a:t>
            </a:r>
          </a:p>
        </p:txBody>
      </p:sp>
      <p:graphicFrame>
        <p:nvGraphicFramePr>
          <p:cNvPr id="20" name="Diagramme 19"/>
          <p:cNvGraphicFramePr/>
          <p:nvPr>
            <p:extLst/>
          </p:nvPr>
        </p:nvGraphicFramePr>
        <p:xfrm>
          <a:off x="677333" y="1833007"/>
          <a:ext cx="10457392" cy="4432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object 4"/>
          <p:cNvSpPr txBox="1"/>
          <p:nvPr/>
        </p:nvSpPr>
        <p:spPr>
          <a:xfrm>
            <a:off x="677333" y="571251"/>
            <a:ext cx="10088077" cy="508687"/>
          </a:xfrm>
          <a:prstGeom prst="rect">
            <a:avLst/>
          </a:prstGeom>
        </p:spPr>
        <p:txBody>
          <a:bodyPr vert="horz" wrap="square" lIns="0" tIns="8467" rIns="0" bIns="0" rtlCol="0" anchor="t">
            <a:spAutoFit/>
          </a:bodyPr>
          <a:lstStyle/>
          <a:p>
            <a:pPr marL="8255">
              <a:spcBef>
                <a:spcPts val="67"/>
              </a:spcBef>
            </a:pPr>
            <a:r>
              <a:rPr lang="fr-FR" sz="3250" b="1" spc="-287" dirty="0">
                <a:solidFill>
                  <a:srgbClr val="1F497D"/>
                </a:solidFill>
                <a:latin typeface="Verdana"/>
              </a:rPr>
              <a:t>PRS 2023 – 2028 – Plan RH en santé</a:t>
            </a:r>
            <a:endParaRPr lang="fr-FR" sz="3250" b="1" spc="-287" dirty="0">
              <a:solidFill>
                <a:srgbClr val="1F497D"/>
              </a:solidFill>
              <a:latin typeface="Verdana"/>
              <a:ea typeface="Verdana"/>
            </a:endParaRPr>
          </a:p>
        </p:txBody>
      </p:sp>
    </p:spTree>
    <p:extLst>
      <p:ext uri="{BB962C8B-B14F-4D97-AF65-F5344CB8AC3E}">
        <p14:creationId xmlns:p14="http://schemas.microsoft.com/office/powerpoint/2010/main" val="34900252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
        <p:nvSpPr>
          <p:cNvPr id="3" name="object 3"/>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F497D">
              <a:alpha val="71759"/>
            </a:srgbClr>
          </a:solidFill>
        </p:spPr>
        <p:txBody>
          <a:bodyPr wrap="square" lIns="0" tIns="0" rIns="0" bIns="0" rtlCol="0"/>
          <a:lstStyle/>
          <a:p>
            <a:endParaRPr sz="1200"/>
          </a:p>
        </p:txBody>
      </p:sp>
      <p:sp>
        <p:nvSpPr>
          <p:cNvPr id="4" name="object 4"/>
          <p:cNvSpPr/>
          <p:nvPr/>
        </p:nvSpPr>
        <p:spPr>
          <a:xfrm>
            <a:off x="595392" y="685800"/>
            <a:ext cx="2056553" cy="215900"/>
          </a:xfrm>
          <a:custGeom>
            <a:avLst/>
            <a:gdLst/>
            <a:ahLst/>
            <a:cxnLst/>
            <a:rect l="l" t="t" r="r" b="b"/>
            <a:pathLst>
              <a:path w="3084829" h="323850">
                <a:moveTo>
                  <a:pt x="3084776" y="323849"/>
                </a:moveTo>
                <a:lnTo>
                  <a:pt x="0" y="323849"/>
                </a:lnTo>
                <a:lnTo>
                  <a:pt x="0" y="0"/>
                </a:lnTo>
                <a:lnTo>
                  <a:pt x="3084776" y="0"/>
                </a:lnTo>
                <a:lnTo>
                  <a:pt x="3084776" y="323849"/>
                </a:lnTo>
                <a:close/>
              </a:path>
            </a:pathLst>
          </a:custGeom>
          <a:solidFill>
            <a:srgbClr val="FFBF00"/>
          </a:solidFill>
        </p:spPr>
        <p:txBody>
          <a:bodyPr wrap="square" lIns="0" tIns="0" rIns="0" bIns="0" rtlCol="0"/>
          <a:lstStyle/>
          <a:p>
            <a:endParaRPr sz="1200"/>
          </a:p>
        </p:txBody>
      </p:sp>
      <p:pic>
        <p:nvPicPr>
          <p:cNvPr id="5" name="object 5"/>
          <p:cNvPicPr/>
          <p:nvPr/>
        </p:nvPicPr>
        <p:blipFill>
          <a:blip r:embed="rId3" cstate="print"/>
          <a:stretch>
            <a:fillRect/>
          </a:stretch>
        </p:blipFill>
        <p:spPr>
          <a:xfrm>
            <a:off x="10029059" y="4424787"/>
            <a:ext cx="1809749" cy="2044699"/>
          </a:xfrm>
          <a:prstGeom prst="rect">
            <a:avLst/>
          </a:prstGeom>
        </p:spPr>
      </p:pic>
      <p:sp>
        <p:nvSpPr>
          <p:cNvPr id="6" name="object 6"/>
          <p:cNvSpPr txBox="1"/>
          <p:nvPr/>
        </p:nvSpPr>
        <p:spPr>
          <a:xfrm>
            <a:off x="677333" y="1478879"/>
            <a:ext cx="11161475" cy="1691190"/>
          </a:xfrm>
          <a:prstGeom prst="rect">
            <a:avLst/>
          </a:prstGeom>
        </p:spPr>
        <p:txBody>
          <a:bodyPr vert="horz" wrap="square" lIns="0" tIns="8467" rIns="0" bIns="0" rtlCol="0">
            <a:spAutoFit/>
          </a:bodyPr>
          <a:lstStyle/>
          <a:p>
            <a:pPr marL="8467">
              <a:spcBef>
                <a:spcPts val="67"/>
              </a:spcBef>
            </a:pPr>
            <a:r>
              <a:rPr lang="fr-FR" sz="5467" b="1" spc="-127">
                <a:solidFill>
                  <a:srgbClr val="FFFFFF"/>
                </a:solidFill>
                <a:latin typeface="Tahoma"/>
                <a:cs typeface="Tahoma"/>
              </a:rPr>
              <a:t>Vie des instances régionales et départementales</a:t>
            </a:r>
            <a:endParaRPr sz="5467">
              <a:latin typeface="Tahoma"/>
              <a:cs typeface="Tahoma"/>
            </a:endParaRPr>
          </a:p>
        </p:txBody>
      </p:sp>
      <p:sp>
        <p:nvSpPr>
          <p:cNvPr id="8" name="object 7">
            <a:extLst>
              <a:ext uri="{FF2B5EF4-FFF2-40B4-BE49-F238E27FC236}">
                <a16:creationId xmlns:a16="http://schemas.microsoft.com/office/drawing/2014/main" id="{4ECB7746-C81F-48AF-A638-7DB9D8F16C7C}"/>
              </a:ext>
            </a:extLst>
          </p:cNvPr>
          <p:cNvSpPr txBox="1"/>
          <p:nvPr/>
        </p:nvSpPr>
        <p:spPr>
          <a:xfrm>
            <a:off x="677333" y="5389768"/>
            <a:ext cx="3589867" cy="439437"/>
          </a:xfrm>
          <a:prstGeom prst="rect">
            <a:avLst/>
          </a:prstGeom>
        </p:spPr>
        <p:txBody>
          <a:bodyPr vert="horz" wrap="square" lIns="0" tIns="8467" rIns="0" bIns="0" rtlCol="0">
            <a:spAutoFit/>
          </a:bodyPr>
          <a:lstStyle/>
          <a:p>
            <a:pPr marL="8467">
              <a:spcBef>
                <a:spcPts val="67"/>
              </a:spcBef>
            </a:pPr>
            <a:r>
              <a:rPr lang="fr-FR" sz="2800" b="1" i="1" spc="-87">
                <a:solidFill>
                  <a:srgbClr val="FFFFFF"/>
                </a:solidFill>
                <a:latin typeface="Arial"/>
                <a:cs typeface="Arial"/>
              </a:rPr>
              <a:t>Novembre 2023</a:t>
            </a:r>
            <a:endParaRPr sz="2800" i="1">
              <a:latin typeface="Arial"/>
              <a:cs typeface="Arial"/>
            </a:endParaRPr>
          </a:p>
        </p:txBody>
      </p:sp>
    </p:spTree>
    <p:extLst>
      <p:ext uri="{BB962C8B-B14F-4D97-AF65-F5344CB8AC3E}">
        <p14:creationId xmlns:p14="http://schemas.microsoft.com/office/powerpoint/2010/main" val="38164920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9428201"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Table-ronde : vie des instances territoriales</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Vie des instances territoriales</a:t>
            </a:r>
            <a:endParaRPr lang="fr-F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19" name="ZoneTexte 18">
            <a:extLst>
              <a:ext uri="{FF2B5EF4-FFF2-40B4-BE49-F238E27FC236}">
                <a16:creationId xmlns:a16="http://schemas.microsoft.com/office/drawing/2014/main" id="{5CF549EB-B5AE-4942-84A3-BCD1A9C32F7D}"/>
              </a:ext>
            </a:extLst>
          </p:cNvPr>
          <p:cNvSpPr txBox="1"/>
          <p:nvPr/>
        </p:nvSpPr>
        <p:spPr>
          <a:xfrm>
            <a:off x="4046505" y="2653924"/>
            <a:ext cx="6950030" cy="1815882"/>
          </a:xfrm>
          <a:prstGeom prst="rect">
            <a:avLst/>
          </a:prstGeom>
          <a:noFill/>
        </p:spPr>
        <p:txBody>
          <a:bodyPr wrap="square" rtlCol="0">
            <a:spAutoFit/>
          </a:bodyPr>
          <a:lstStyle/>
          <a:p>
            <a:pPr>
              <a:spcAft>
                <a:spcPts val="600"/>
              </a:spcAft>
            </a:pPr>
            <a:r>
              <a:rPr lang="fr-FR" sz="2800" b="1">
                <a:latin typeface="Verdana" panose="020B0604030504040204" pitchFamily="34" charset="0"/>
                <a:ea typeface="Verdana" panose="020B0604030504040204" pitchFamily="34" charset="0"/>
              </a:rPr>
              <a:t>Les mandats : un levier d’expression de la démocratie pour les associations dans les territoires ?</a:t>
            </a:r>
            <a:endParaRPr lang="fr-FR" sz="2800">
              <a:latin typeface="Verdana" panose="020B0604030504040204" pitchFamily="34" charset="0"/>
              <a:ea typeface="Verdana" panose="020B0604030504040204" pitchFamily="34" charset="0"/>
            </a:endParaRPr>
          </a:p>
        </p:txBody>
      </p:sp>
      <p:pic>
        <p:nvPicPr>
          <p:cNvPr id="10" name="Graphique 9" descr="Marketing avec un remplissage uni">
            <a:extLst>
              <a:ext uri="{FF2B5EF4-FFF2-40B4-BE49-F238E27FC236}">
                <a16:creationId xmlns:a16="http://schemas.microsoft.com/office/drawing/2014/main" id="{698D6AEB-51E4-4F33-876A-1F7A7F2DF6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922" y="1611574"/>
            <a:ext cx="3900583" cy="3900583"/>
          </a:xfrm>
          <a:prstGeom prst="rect">
            <a:avLst/>
          </a:prstGeom>
        </p:spPr>
      </p:pic>
    </p:spTree>
    <p:extLst>
      <p:ext uri="{BB962C8B-B14F-4D97-AF65-F5344CB8AC3E}">
        <p14:creationId xmlns:p14="http://schemas.microsoft.com/office/powerpoint/2010/main" val="36143844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1004146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Les schémas régionaux et départementaux</a:t>
            </a:r>
            <a:endParaRPr lang="fr-FR" sz="3267">
              <a:latin typeface="Verdana"/>
              <a:cs typeface="Verdana"/>
            </a:endParaRPr>
          </a:p>
        </p:txBody>
      </p:sp>
      <p:pic>
        <p:nvPicPr>
          <p:cNvPr id="7" name="object 7"/>
          <p:cNvPicPr/>
          <p:nvPr/>
        </p:nvPicPr>
        <p:blipFill>
          <a:blip r:embed="rId2" cstate="print"/>
          <a:stretch>
            <a:fillRect/>
          </a:stretch>
        </p:blipFill>
        <p:spPr>
          <a:xfrm>
            <a:off x="10883964" y="376965"/>
            <a:ext cx="1009649" cy="1142999"/>
          </a:xfrm>
          <a:prstGeom prst="rect">
            <a:avLst/>
          </a:prstGeom>
        </p:spPr>
      </p:pic>
      <p:sp>
        <p:nvSpPr>
          <p:cNvPr id="16" name="object 5">
            <a:extLst>
              <a:ext uri="{FF2B5EF4-FFF2-40B4-BE49-F238E27FC236}">
                <a16:creationId xmlns:a16="http://schemas.microsoft.com/office/drawing/2014/main" id="{FB86E7C0-45EF-4DC6-AEF9-E7CCEBA1E0B1}"/>
              </a:ext>
            </a:extLst>
          </p:cNvPr>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Vie des instances territoriales</a:t>
            </a:r>
            <a:endParaRPr lang="fr-FR" sz="1467">
              <a:latin typeface="Trebuchet MS"/>
              <a:cs typeface="Trebuchet MS"/>
            </a:endParaRPr>
          </a:p>
        </p:txBody>
      </p:sp>
      <p:pic>
        <p:nvPicPr>
          <p:cNvPr id="1030" name="Picture 6" descr="Ile De France Department Map">
            <a:extLst>
              <a:ext uri="{FF2B5EF4-FFF2-40B4-BE49-F238E27FC236}">
                <a16:creationId xmlns:a16="http://schemas.microsoft.com/office/drawing/2014/main" id="{F86DF928-14B6-4A90-B81D-54618A3AD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739" y="2573715"/>
            <a:ext cx="3320521" cy="262906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 en arc 7">
            <a:extLst>
              <a:ext uri="{FF2B5EF4-FFF2-40B4-BE49-F238E27FC236}">
                <a16:creationId xmlns:a16="http://schemas.microsoft.com/office/drawing/2014/main" id="{4BAD8FB1-D926-482A-87BD-A1C5162162DD}"/>
              </a:ext>
            </a:extLst>
          </p:cNvPr>
          <p:cNvCxnSpPr>
            <a:cxnSpLocks/>
          </p:cNvCxnSpPr>
          <p:nvPr/>
        </p:nvCxnSpPr>
        <p:spPr>
          <a:xfrm rot="5400000">
            <a:off x="5994401" y="2463799"/>
            <a:ext cx="863601" cy="558802"/>
          </a:xfrm>
          <a:prstGeom prst="curved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 en arc 18">
            <a:extLst>
              <a:ext uri="{FF2B5EF4-FFF2-40B4-BE49-F238E27FC236}">
                <a16:creationId xmlns:a16="http://schemas.microsoft.com/office/drawing/2014/main" id="{865BF93B-9AB5-4588-8444-B738121022D0}"/>
              </a:ext>
            </a:extLst>
          </p:cNvPr>
          <p:cNvCxnSpPr>
            <a:cxnSpLocks/>
          </p:cNvCxnSpPr>
          <p:nvPr/>
        </p:nvCxnSpPr>
        <p:spPr>
          <a:xfrm flipV="1">
            <a:off x="3962400" y="3714515"/>
            <a:ext cx="711199" cy="696345"/>
          </a:xfrm>
          <a:prstGeom prst="curved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 en arc 22">
            <a:extLst>
              <a:ext uri="{FF2B5EF4-FFF2-40B4-BE49-F238E27FC236}">
                <a16:creationId xmlns:a16="http://schemas.microsoft.com/office/drawing/2014/main" id="{99BEB628-560C-42FC-AB5D-E0CF1D11D4C7}"/>
              </a:ext>
            </a:extLst>
          </p:cNvPr>
          <p:cNvCxnSpPr>
            <a:cxnSpLocks/>
          </p:cNvCxnSpPr>
          <p:nvPr/>
        </p:nvCxnSpPr>
        <p:spPr>
          <a:xfrm>
            <a:off x="5084918" y="2119369"/>
            <a:ext cx="198283" cy="547630"/>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rc 26">
            <a:extLst>
              <a:ext uri="{FF2B5EF4-FFF2-40B4-BE49-F238E27FC236}">
                <a16:creationId xmlns:a16="http://schemas.microsoft.com/office/drawing/2014/main" id="{A85C95BD-6E85-420C-891C-478557846FB0}"/>
              </a:ext>
            </a:extLst>
          </p:cNvPr>
          <p:cNvCxnSpPr>
            <a:cxnSpLocks/>
          </p:cNvCxnSpPr>
          <p:nvPr/>
        </p:nvCxnSpPr>
        <p:spPr>
          <a:xfrm flipV="1">
            <a:off x="4876799" y="4732323"/>
            <a:ext cx="355600" cy="255211"/>
          </a:xfrm>
          <a:prstGeom prst="curved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 en arc 32">
            <a:extLst>
              <a:ext uri="{FF2B5EF4-FFF2-40B4-BE49-F238E27FC236}">
                <a16:creationId xmlns:a16="http://schemas.microsoft.com/office/drawing/2014/main" id="{4DAC1802-EBE9-4B7D-9C69-E29EE71707F7}"/>
              </a:ext>
            </a:extLst>
          </p:cNvPr>
          <p:cNvCxnSpPr>
            <a:cxnSpLocks/>
          </p:cNvCxnSpPr>
          <p:nvPr/>
        </p:nvCxnSpPr>
        <p:spPr>
          <a:xfrm rot="10800000" flipV="1">
            <a:off x="6095999" y="2920142"/>
            <a:ext cx="1660260" cy="517172"/>
          </a:xfrm>
          <a:prstGeom prst="curved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 en arc 42">
            <a:extLst>
              <a:ext uri="{FF2B5EF4-FFF2-40B4-BE49-F238E27FC236}">
                <a16:creationId xmlns:a16="http://schemas.microsoft.com/office/drawing/2014/main" id="{FD299872-CA69-4386-A211-BFD537675228}"/>
              </a:ext>
            </a:extLst>
          </p:cNvPr>
          <p:cNvCxnSpPr>
            <a:cxnSpLocks/>
          </p:cNvCxnSpPr>
          <p:nvPr/>
        </p:nvCxnSpPr>
        <p:spPr>
          <a:xfrm>
            <a:off x="4058685" y="2869303"/>
            <a:ext cx="1520445" cy="478495"/>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 en arc 46">
            <a:extLst>
              <a:ext uri="{FF2B5EF4-FFF2-40B4-BE49-F238E27FC236}">
                <a16:creationId xmlns:a16="http://schemas.microsoft.com/office/drawing/2014/main" id="{19C493C4-2024-4B19-A06B-FE296B264269}"/>
              </a:ext>
            </a:extLst>
          </p:cNvPr>
          <p:cNvCxnSpPr>
            <a:cxnSpLocks/>
          </p:cNvCxnSpPr>
          <p:nvPr/>
        </p:nvCxnSpPr>
        <p:spPr>
          <a:xfrm flipH="1" flipV="1">
            <a:off x="6155659" y="3742236"/>
            <a:ext cx="2486448" cy="691864"/>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 en arc 51">
            <a:extLst>
              <a:ext uri="{FF2B5EF4-FFF2-40B4-BE49-F238E27FC236}">
                <a16:creationId xmlns:a16="http://schemas.microsoft.com/office/drawing/2014/main" id="{070DF928-3427-4037-99A1-CFDEBBBDDF4A}"/>
              </a:ext>
            </a:extLst>
          </p:cNvPr>
          <p:cNvCxnSpPr>
            <a:cxnSpLocks/>
          </p:cNvCxnSpPr>
          <p:nvPr/>
        </p:nvCxnSpPr>
        <p:spPr>
          <a:xfrm rot="10800000">
            <a:off x="7052330" y="4624581"/>
            <a:ext cx="288503" cy="667555"/>
          </a:xfrm>
          <a:prstGeom prst="curved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 coins arrondis 8">
            <a:extLst>
              <a:ext uri="{FF2B5EF4-FFF2-40B4-BE49-F238E27FC236}">
                <a16:creationId xmlns:a16="http://schemas.microsoft.com/office/drawing/2014/main" id="{A8E35D59-6AFA-ABD4-A0DD-836CC3CC72F1}"/>
              </a:ext>
            </a:extLst>
          </p:cNvPr>
          <p:cNvSpPr/>
          <p:nvPr/>
        </p:nvSpPr>
        <p:spPr>
          <a:xfrm>
            <a:off x="276577" y="3528718"/>
            <a:ext cx="3652493" cy="13350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100" b="1">
                <a:solidFill>
                  <a:schemeClr val="tx1"/>
                </a:solidFill>
                <a:ea typeface="Calibri"/>
                <a:cs typeface="Calibri"/>
              </a:rPr>
              <a:t>Protection de l'enfance </a:t>
            </a:r>
            <a:r>
              <a:rPr lang="fr-FR" sz="1100">
                <a:solidFill>
                  <a:schemeClr val="tx1"/>
                </a:solidFill>
                <a:ea typeface="Calibri"/>
                <a:cs typeface="Calibri"/>
              </a:rPr>
              <a:t>: </a:t>
            </a:r>
            <a:r>
              <a:rPr lang="fr-FR" sz="1100">
                <a:solidFill>
                  <a:srgbClr val="FF0000"/>
                </a:solidFill>
                <a:ea typeface="Calibri"/>
                <a:cs typeface="Calibri"/>
              </a:rPr>
              <a:t>SDEF 2018-2022</a:t>
            </a:r>
          </a:p>
          <a:p>
            <a:r>
              <a:rPr lang="fr-FR" sz="1100" b="1">
                <a:solidFill>
                  <a:schemeClr val="tx1"/>
                </a:solidFill>
                <a:ea typeface="Calibri"/>
                <a:cs typeface="Calibri"/>
              </a:rPr>
              <a:t>Services aux familles </a:t>
            </a:r>
            <a:r>
              <a:rPr lang="fr-FR" sz="1100">
                <a:solidFill>
                  <a:schemeClr val="tx1"/>
                </a:solidFill>
                <a:ea typeface="Calibri"/>
                <a:cs typeface="Calibri"/>
              </a:rPr>
              <a:t>: </a:t>
            </a:r>
            <a:r>
              <a:rPr lang="fr-FR" sz="1100">
                <a:solidFill>
                  <a:srgbClr val="FF0000"/>
                </a:solidFill>
                <a:ea typeface="Calibri"/>
                <a:cs typeface="Calibri"/>
              </a:rPr>
              <a:t>SDSF 2021-2023</a:t>
            </a:r>
          </a:p>
          <a:p>
            <a:r>
              <a:rPr lang="fr-FR" sz="1100" b="1">
                <a:solidFill>
                  <a:schemeClr val="tx1"/>
                </a:solidFill>
                <a:ea typeface="Calibri"/>
                <a:cs typeface="Calibri"/>
              </a:rPr>
              <a:t>Autonomie </a:t>
            </a:r>
            <a:r>
              <a:rPr lang="fr-FR" sz="1100">
                <a:solidFill>
                  <a:schemeClr val="tx1"/>
                </a:solidFill>
                <a:ea typeface="Calibri"/>
                <a:cs typeface="Calibri"/>
              </a:rPr>
              <a:t>: </a:t>
            </a:r>
            <a:r>
              <a:rPr lang="fr-FR" sz="1100">
                <a:solidFill>
                  <a:srgbClr val="FF0000"/>
                </a:solidFill>
                <a:ea typeface="Calibri"/>
                <a:cs typeface="Calibri"/>
              </a:rPr>
              <a:t>SDA 2018-2022</a:t>
            </a:r>
          </a:p>
          <a:p>
            <a:r>
              <a:rPr lang="fr-FR" sz="1100" b="1">
                <a:solidFill>
                  <a:schemeClr val="tx1"/>
                </a:solidFill>
                <a:ea typeface="Calibri"/>
                <a:cs typeface="Calibri"/>
              </a:rPr>
              <a:t>Santé mentale </a:t>
            </a:r>
            <a:r>
              <a:rPr lang="fr-FR" sz="1100">
                <a:solidFill>
                  <a:schemeClr val="tx1"/>
                </a:solidFill>
                <a:ea typeface="Calibri"/>
                <a:cs typeface="Calibri"/>
              </a:rPr>
              <a:t>: PTSM Nord 2020-2025 ; PTSM Sud 2021-2025</a:t>
            </a:r>
          </a:p>
          <a:p>
            <a:r>
              <a:rPr lang="fr-FR" sz="1100" b="1">
                <a:solidFill>
                  <a:schemeClr val="tx1"/>
                </a:solidFill>
                <a:ea typeface="Calibri"/>
                <a:cs typeface="Calibri"/>
              </a:rPr>
              <a:t>Hébergement / logement </a:t>
            </a:r>
            <a:r>
              <a:rPr lang="fr-FR" sz="1100">
                <a:solidFill>
                  <a:schemeClr val="tx1"/>
                </a:solidFill>
                <a:ea typeface="Calibri"/>
                <a:cs typeface="Calibri"/>
              </a:rPr>
              <a:t>: </a:t>
            </a:r>
            <a:r>
              <a:rPr lang="fr-FR" sz="1100">
                <a:solidFill>
                  <a:srgbClr val="FF0000"/>
                </a:solidFill>
                <a:ea typeface="Calibri"/>
                <a:cs typeface="Calibri"/>
              </a:rPr>
              <a:t>PDALHPD 2017-2022</a:t>
            </a:r>
            <a:r>
              <a:rPr lang="fr-FR" sz="1100">
                <a:solidFill>
                  <a:schemeClr val="tx1"/>
                </a:solidFill>
                <a:ea typeface="Calibri"/>
                <a:cs typeface="Calibri"/>
              </a:rPr>
              <a:t> ; SDDPSDS 2021-2026 ; SDAHGV 2013-2019</a:t>
            </a:r>
            <a:endParaRPr lang="fr-FR">
              <a:solidFill>
                <a:schemeClr val="tx1"/>
              </a:solidFill>
            </a:endParaRPr>
          </a:p>
          <a:p>
            <a:r>
              <a:rPr lang="fr-FR" sz="1100" b="1">
                <a:solidFill>
                  <a:schemeClr val="tx1"/>
                </a:solidFill>
                <a:ea typeface="Calibri"/>
                <a:cs typeface="Calibri"/>
              </a:rPr>
              <a:t>Insertion </a:t>
            </a:r>
            <a:r>
              <a:rPr lang="fr-FR" sz="1100">
                <a:solidFill>
                  <a:schemeClr val="tx1"/>
                </a:solidFill>
                <a:ea typeface="Calibri"/>
                <a:cs typeface="Calibri"/>
              </a:rPr>
              <a:t>:</a:t>
            </a:r>
            <a:r>
              <a:rPr lang="fr-FR" sz="1100">
                <a:solidFill>
                  <a:srgbClr val="FF0000"/>
                </a:solidFill>
                <a:ea typeface="Calibri"/>
                <a:cs typeface="Calibri"/>
              </a:rPr>
              <a:t> PDI 2021-2023</a:t>
            </a:r>
          </a:p>
        </p:txBody>
      </p:sp>
      <p:sp>
        <p:nvSpPr>
          <p:cNvPr id="11" name="Rectangle : coins arrondis 10">
            <a:extLst>
              <a:ext uri="{FF2B5EF4-FFF2-40B4-BE49-F238E27FC236}">
                <a16:creationId xmlns:a16="http://schemas.microsoft.com/office/drawing/2014/main" id="{5A373D6D-1E56-1E21-F4D5-26441229485D}"/>
              </a:ext>
            </a:extLst>
          </p:cNvPr>
          <p:cNvSpPr/>
          <p:nvPr/>
        </p:nvSpPr>
        <p:spPr>
          <a:xfrm>
            <a:off x="351836" y="2211681"/>
            <a:ext cx="3652493" cy="12127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100" b="1">
                <a:solidFill>
                  <a:schemeClr val="tx1"/>
                </a:solidFill>
                <a:ea typeface="Calibri"/>
                <a:cs typeface="Calibri"/>
              </a:rPr>
              <a:t>Protection de l'enfance </a:t>
            </a:r>
            <a:r>
              <a:rPr lang="fr-FR" sz="1100">
                <a:solidFill>
                  <a:schemeClr val="tx1"/>
                </a:solidFill>
                <a:ea typeface="Calibri"/>
                <a:cs typeface="Calibri"/>
              </a:rPr>
              <a:t>:</a:t>
            </a:r>
            <a:r>
              <a:rPr lang="fr-FR" sz="1100">
                <a:solidFill>
                  <a:srgbClr val="FF0000"/>
                </a:solidFill>
                <a:ea typeface="Calibri"/>
                <a:cs typeface="Calibri"/>
              </a:rPr>
              <a:t> SDEF 2018-2022</a:t>
            </a:r>
          </a:p>
          <a:p>
            <a:r>
              <a:rPr lang="fr-FR" sz="1100" b="1">
                <a:solidFill>
                  <a:schemeClr val="tx1"/>
                </a:solidFill>
                <a:ea typeface="Calibri"/>
                <a:cs typeface="Calibri"/>
              </a:rPr>
              <a:t>Services aux familles </a:t>
            </a:r>
            <a:r>
              <a:rPr lang="fr-FR" sz="1100">
                <a:solidFill>
                  <a:schemeClr val="tx1"/>
                </a:solidFill>
                <a:ea typeface="Calibri"/>
                <a:cs typeface="Calibri"/>
              </a:rPr>
              <a:t>: SDSF 2022-2026</a:t>
            </a:r>
          </a:p>
          <a:p>
            <a:r>
              <a:rPr lang="fr-FR" sz="1100" b="1">
                <a:solidFill>
                  <a:schemeClr val="tx1"/>
                </a:solidFill>
                <a:ea typeface="Calibri"/>
                <a:cs typeface="Calibri"/>
              </a:rPr>
              <a:t>Autonomie </a:t>
            </a:r>
            <a:r>
              <a:rPr lang="fr-FR" sz="1100">
                <a:solidFill>
                  <a:schemeClr val="tx1"/>
                </a:solidFill>
                <a:ea typeface="Calibri"/>
                <a:cs typeface="Calibri"/>
              </a:rPr>
              <a:t>: </a:t>
            </a:r>
            <a:r>
              <a:rPr lang="fr-FR" sz="1100">
                <a:solidFill>
                  <a:srgbClr val="FF0000"/>
                </a:solidFill>
                <a:ea typeface="Calibri"/>
                <a:cs typeface="Calibri"/>
              </a:rPr>
              <a:t>SDA 2018-2022</a:t>
            </a:r>
          </a:p>
          <a:p>
            <a:r>
              <a:rPr lang="fr-FR" sz="1100" b="1">
                <a:solidFill>
                  <a:schemeClr val="tx1"/>
                </a:solidFill>
                <a:ea typeface="Calibri"/>
                <a:cs typeface="Calibri"/>
              </a:rPr>
              <a:t>Santé mentale </a:t>
            </a:r>
            <a:r>
              <a:rPr lang="fr-FR" sz="1100">
                <a:solidFill>
                  <a:schemeClr val="tx1"/>
                </a:solidFill>
                <a:ea typeface="Calibri"/>
                <a:cs typeface="Calibri"/>
              </a:rPr>
              <a:t>: PTSM 2020-?</a:t>
            </a:r>
          </a:p>
          <a:p>
            <a:r>
              <a:rPr lang="fr-FR" sz="1100" b="1">
                <a:solidFill>
                  <a:schemeClr val="tx1"/>
                </a:solidFill>
                <a:ea typeface="Calibri"/>
                <a:cs typeface="Calibri"/>
              </a:rPr>
              <a:t>Hébergement / logement </a:t>
            </a:r>
            <a:r>
              <a:rPr lang="fr-FR" sz="1100">
                <a:solidFill>
                  <a:schemeClr val="tx1"/>
                </a:solidFill>
                <a:ea typeface="Calibri"/>
                <a:cs typeface="Calibri"/>
              </a:rPr>
              <a:t>: PDALHPD 2014-2018 ; SDDPSDS 2016-2018 ; SDAHGV 2015-?</a:t>
            </a:r>
          </a:p>
          <a:p>
            <a:r>
              <a:rPr lang="fr-FR" sz="1100" b="1">
                <a:solidFill>
                  <a:schemeClr val="tx1"/>
                </a:solidFill>
                <a:ea typeface="Calibri"/>
                <a:cs typeface="Calibri"/>
              </a:rPr>
              <a:t>Insertion </a:t>
            </a:r>
            <a:r>
              <a:rPr lang="fr-FR" sz="1100">
                <a:solidFill>
                  <a:schemeClr val="tx1"/>
                </a:solidFill>
                <a:ea typeface="Calibri"/>
                <a:cs typeface="Calibri"/>
              </a:rPr>
              <a:t>: </a:t>
            </a:r>
            <a:r>
              <a:rPr lang="fr-FR" sz="1100">
                <a:solidFill>
                  <a:srgbClr val="FF0000"/>
                </a:solidFill>
                <a:ea typeface="Calibri"/>
                <a:cs typeface="Calibri"/>
              </a:rPr>
              <a:t>PDI 2021-2023</a:t>
            </a:r>
          </a:p>
        </p:txBody>
      </p:sp>
      <p:sp>
        <p:nvSpPr>
          <p:cNvPr id="12" name="Rectangle : coins arrondis 11">
            <a:extLst>
              <a:ext uri="{FF2B5EF4-FFF2-40B4-BE49-F238E27FC236}">
                <a16:creationId xmlns:a16="http://schemas.microsoft.com/office/drawing/2014/main" id="{782C2483-91C0-4325-C26D-1652DF55ACA1}"/>
              </a:ext>
            </a:extLst>
          </p:cNvPr>
          <p:cNvSpPr/>
          <p:nvPr/>
        </p:nvSpPr>
        <p:spPr>
          <a:xfrm>
            <a:off x="2043288" y="4947355"/>
            <a:ext cx="2918716" cy="13350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100" b="1">
                <a:solidFill>
                  <a:schemeClr val="tx1"/>
                </a:solidFill>
                <a:ea typeface="Calibri"/>
                <a:cs typeface="Calibri"/>
              </a:rPr>
              <a:t>Protection de l'enfance </a:t>
            </a:r>
            <a:r>
              <a:rPr lang="fr-FR" sz="1100">
                <a:solidFill>
                  <a:schemeClr val="tx1"/>
                </a:solidFill>
                <a:ea typeface="Calibri"/>
                <a:cs typeface="Calibri"/>
              </a:rPr>
              <a:t>: SDEF 2021-2027</a:t>
            </a:r>
          </a:p>
          <a:p>
            <a:r>
              <a:rPr lang="fr-FR" sz="1100" b="1">
                <a:solidFill>
                  <a:schemeClr val="tx1"/>
                </a:solidFill>
                <a:ea typeface="Calibri"/>
                <a:cs typeface="Calibri"/>
              </a:rPr>
              <a:t>Services aux familles </a:t>
            </a:r>
            <a:r>
              <a:rPr lang="fr-FR" sz="1100">
                <a:solidFill>
                  <a:schemeClr val="tx1"/>
                </a:solidFill>
                <a:ea typeface="Calibri"/>
                <a:cs typeface="Calibri"/>
              </a:rPr>
              <a:t>: SDSF 2021-2025</a:t>
            </a:r>
          </a:p>
          <a:p>
            <a:r>
              <a:rPr lang="fr-FR" sz="1100" b="1">
                <a:solidFill>
                  <a:schemeClr val="tx1"/>
                </a:solidFill>
                <a:ea typeface="Calibri"/>
                <a:cs typeface="Calibri"/>
              </a:rPr>
              <a:t>Autonomie </a:t>
            </a:r>
            <a:r>
              <a:rPr lang="fr-FR" sz="1100">
                <a:solidFill>
                  <a:schemeClr val="tx1"/>
                </a:solidFill>
                <a:ea typeface="Calibri"/>
                <a:cs typeface="Calibri"/>
              </a:rPr>
              <a:t>: </a:t>
            </a:r>
            <a:r>
              <a:rPr lang="fr-FR" sz="1100">
                <a:solidFill>
                  <a:srgbClr val="FF0000"/>
                </a:solidFill>
                <a:ea typeface="Calibri"/>
                <a:cs typeface="Calibri"/>
              </a:rPr>
              <a:t>SDA 2018-2022</a:t>
            </a:r>
          </a:p>
          <a:p>
            <a:r>
              <a:rPr lang="fr-FR" sz="1100" b="1">
                <a:solidFill>
                  <a:schemeClr val="tx1"/>
                </a:solidFill>
                <a:ea typeface="Calibri"/>
                <a:cs typeface="Calibri"/>
              </a:rPr>
              <a:t>Santé mentale </a:t>
            </a:r>
            <a:r>
              <a:rPr lang="fr-FR" sz="1100">
                <a:solidFill>
                  <a:schemeClr val="tx1"/>
                </a:solidFill>
                <a:ea typeface="Calibri"/>
                <a:cs typeface="Calibri"/>
              </a:rPr>
              <a:t>: PTSM 2019-2024</a:t>
            </a:r>
          </a:p>
          <a:p>
            <a:r>
              <a:rPr lang="fr-FR" sz="1100" b="1">
                <a:solidFill>
                  <a:schemeClr val="tx1"/>
                </a:solidFill>
                <a:ea typeface="Calibri"/>
                <a:cs typeface="Calibri"/>
              </a:rPr>
              <a:t>Hébergement / logement </a:t>
            </a:r>
            <a:r>
              <a:rPr lang="fr-FR" sz="1100">
                <a:solidFill>
                  <a:schemeClr val="tx1"/>
                </a:solidFill>
                <a:ea typeface="Calibri"/>
                <a:cs typeface="Calibri"/>
              </a:rPr>
              <a:t>: PDALHPD 2023-2028 ; </a:t>
            </a:r>
            <a:r>
              <a:rPr lang="fr-FR" sz="1100">
                <a:solidFill>
                  <a:srgbClr val="FF0000"/>
                </a:solidFill>
                <a:ea typeface="Calibri"/>
                <a:cs typeface="Calibri"/>
              </a:rPr>
              <a:t>SDDPSDS 2016-2020 </a:t>
            </a:r>
            <a:r>
              <a:rPr lang="fr-FR" sz="1100">
                <a:solidFill>
                  <a:schemeClr val="tx1"/>
                </a:solidFill>
                <a:ea typeface="Calibri"/>
                <a:cs typeface="Calibri"/>
              </a:rPr>
              <a:t>; SDAHGV 2019-2025</a:t>
            </a:r>
          </a:p>
          <a:p>
            <a:r>
              <a:rPr lang="fr-FR" sz="1100" b="1">
                <a:solidFill>
                  <a:schemeClr val="tx1"/>
                </a:solidFill>
                <a:ea typeface="Calibri"/>
                <a:cs typeface="Calibri"/>
              </a:rPr>
              <a:t>Insertion </a:t>
            </a:r>
            <a:r>
              <a:rPr lang="fr-FR" sz="1100">
                <a:solidFill>
                  <a:schemeClr val="tx1"/>
                </a:solidFill>
                <a:ea typeface="Calibri"/>
                <a:cs typeface="Calibri"/>
              </a:rPr>
              <a:t>: </a:t>
            </a:r>
            <a:r>
              <a:rPr lang="fr-FR" sz="1100">
                <a:solidFill>
                  <a:srgbClr val="FF0000"/>
                </a:solidFill>
                <a:ea typeface="Calibri"/>
                <a:cs typeface="Calibri"/>
              </a:rPr>
              <a:t>PDI 2016-2020</a:t>
            </a:r>
          </a:p>
        </p:txBody>
      </p:sp>
      <p:sp>
        <p:nvSpPr>
          <p:cNvPr id="13" name="Rectangle : coins arrondis 12">
            <a:extLst>
              <a:ext uri="{FF2B5EF4-FFF2-40B4-BE49-F238E27FC236}">
                <a16:creationId xmlns:a16="http://schemas.microsoft.com/office/drawing/2014/main" id="{782C2483-91C0-4325-C26D-1652DF55ACA1}"/>
              </a:ext>
            </a:extLst>
          </p:cNvPr>
          <p:cNvSpPr/>
          <p:nvPr/>
        </p:nvSpPr>
        <p:spPr>
          <a:xfrm>
            <a:off x="934979" y="1139119"/>
            <a:ext cx="4527381" cy="98697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100" b="1">
                <a:solidFill>
                  <a:schemeClr val="tx1"/>
                </a:solidFill>
                <a:ea typeface="Calibri"/>
                <a:cs typeface="Calibri"/>
              </a:rPr>
              <a:t>Protection de l'enfance </a:t>
            </a:r>
            <a:r>
              <a:rPr lang="fr-FR" sz="1100">
                <a:solidFill>
                  <a:schemeClr val="tx1"/>
                </a:solidFill>
                <a:ea typeface="Calibri"/>
                <a:cs typeface="Calibri"/>
              </a:rPr>
              <a:t>: SDEF 2023-2028</a:t>
            </a:r>
          </a:p>
          <a:p>
            <a:r>
              <a:rPr lang="fr-FR" sz="1100" b="1">
                <a:solidFill>
                  <a:srgbClr val="FF0000"/>
                </a:solidFill>
                <a:ea typeface="Calibri"/>
                <a:cs typeface="Calibri"/>
              </a:rPr>
              <a:t>Services aux familles </a:t>
            </a:r>
            <a:r>
              <a:rPr lang="fr-FR" sz="1100">
                <a:solidFill>
                  <a:srgbClr val="FF0000"/>
                </a:solidFill>
                <a:ea typeface="Calibri"/>
                <a:cs typeface="Calibri"/>
              </a:rPr>
              <a:t>: SDSF 2020-2023</a:t>
            </a:r>
          </a:p>
          <a:p>
            <a:r>
              <a:rPr lang="fr-FR" sz="1100" b="1">
                <a:solidFill>
                  <a:schemeClr val="tx1"/>
                </a:solidFill>
                <a:ea typeface="Calibri"/>
                <a:cs typeface="Calibri"/>
              </a:rPr>
              <a:t>Autonomie </a:t>
            </a:r>
            <a:r>
              <a:rPr lang="fr-FR" sz="1100">
                <a:solidFill>
                  <a:schemeClr val="tx1"/>
                </a:solidFill>
                <a:ea typeface="Calibri"/>
                <a:cs typeface="Calibri"/>
              </a:rPr>
              <a:t>: Schéma PA : 2019-2024 ; </a:t>
            </a:r>
            <a:r>
              <a:rPr lang="fr-FR" sz="1100">
                <a:solidFill>
                  <a:srgbClr val="FF0000"/>
                </a:solidFill>
                <a:ea typeface="Calibri"/>
                <a:cs typeface="Calibri"/>
              </a:rPr>
              <a:t>Schéma PH : 2018-2022</a:t>
            </a:r>
          </a:p>
          <a:p>
            <a:r>
              <a:rPr lang="fr-FR" sz="1100" b="1">
                <a:solidFill>
                  <a:schemeClr val="tx1"/>
                </a:solidFill>
                <a:ea typeface="Calibri"/>
                <a:cs typeface="Calibri"/>
              </a:rPr>
              <a:t>Santé mentale </a:t>
            </a:r>
            <a:r>
              <a:rPr lang="fr-FR" sz="1100">
                <a:solidFill>
                  <a:schemeClr val="tx1"/>
                </a:solidFill>
                <a:ea typeface="Calibri"/>
                <a:cs typeface="Calibri"/>
              </a:rPr>
              <a:t>: PTSM 2020-?</a:t>
            </a:r>
          </a:p>
          <a:p>
            <a:r>
              <a:rPr lang="fr-FR" sz="1100" b="1">
                <a:solidFill>
                  <a:schemeClr val="tx1"/>
                </a:solidFill>
                <a:ea typeface="Calibri"/>
                <a:cs typeface="Calibri"/>
              </a:rPr>
              <a:t>Hébergement / logement </a:t>
            </a:r>
            <a:r>
              <a:rPr lang="fr-FR" sz="1100">
                <a:solidFill>
                  <a:schemeClr val="tx1"/>
                </a:solidFill>
                <a:ea typeface="Calibri"/>
                <a:cs typeface="Calibri"/>
              </a:rPr>
              <a:t>: </a:t>
            </a:r>
            <a:r>
              <a:rPr lang="fr-FR" sz="1100">
                <a:solidFill>
                  <a:srgbClr val="FF0000"/>
                </a:solidFill>
                <a:ea typeface="Calibri"/>
                <a:cs typeface="Calibri"/>
              </a:rPr>
              <a:t>PDALHPD 2015-2020 ; SDDPSDS 2017-2021 </a:t>
            </a:r>
          </a:p>
          <a:p>
            <a:r>
              <a:rPr lang="fr-FR" sz="1100" b="1">
                <a:solidFill>
                  <a:schemeClr val="tx1"/>
                </a:solidFill>
                <a:ea typeface="Calibri"/>
                <a:cs typeface="Calibri"/>
              </a:rPr>
              <a:t>Insertion </a:t>
            </a:r>
            <a:r>
              <a:rPr lang="fr-FR" sz="1100">
                <a:solidFill>
                  <a:schemeClr val="tx1"/>
                </a:solidFill>
                <a:ea typeface="Calibri"/>
                <a:cs typeface="Calibri"/>
              </a:rPr>
              <a:t>: PDI 2023-2027</a:t>
            </a:r>
            <a:endParaRPr lang="fr-FR">
              <a:solidFill>
                <a:schemeClr val="tx1"/>
              </a:solidFill>
            </a:endParaRPr>
          </a:p>
        </p:txBody>
      </p:sp>
      <p:sp>
        <p:nvSpPr>
          <p:cNvPr id="14" name="Rectangle : coins arrondis 13">
            <a:extLst>
              <a:ext uri="{FF2B5EF4-FFF2-40B4-BE49-F238E27FC236}">
                <a16:creationId xmlns:a16="http://schemas.microsoft.com/office/drawing/2014/main" id="{154DA690-3848-CD55-A7B9-EA538F89BC39}"/>
              </a:ext>
            </a:extLst>
          </p:cNvPr>
          <p:cNvSpPr/>
          <p:nvPr/>
        </p:nvSpPr>
        <p:spPr>
          <a:xfrm>
            <a:off x="5826831" y="1148527"/>
            <a:ext cx="4527381" cy="11468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100" b="1">
                <a:solidFill>
                  <a:schemeClr val="tx1"/>
                </a:solidFill>
                <a:ea typeface="Calibri"/>
                <a:cs typeface="Calibri"/>
              </a:rPr>
              <a:t>Protection de l'enfance </a:t>
            </a:r>
            <a:r>
              <a:rPr lang="fr-FR" sz="1100">
                <a:solidFill>
                  <a:schemeClr val="tx1"/>
                </a:solidFill>
                <a:ea typeface="Calibri"/>
                <a:cs typeface="Calibri"/>
              </a:rPr>
              <a:t>: SDEF en cours de renouvellement</a:t>
            </a:r>
          </a:p>
          <a:p>
            <a:r>
              <a:rPr lang="fr-FR" sz="1100" b="1">
                <a:solidFill>
                  <a:schemeClr val="tx1"/>
                </a:solidFill>
                <a:ea typeface="Calibri"/>
                <a:cs typeface="Calibri"/>
              </a:rPr>
              <a:t>Services aux familles </a:t>
            </a:r>
            <a:r>
              <a:rPr lang="fr-FR" sz="1100">
                <a:solidFill>
                  <a:schemeClr val="tx1"/>
                </a:solidFill>
                <a:ea typeface="Calibri"/>
                <a:cs typeface="Calibri"/>
              </a:rPr>
              <a:t>: SDSF 2020-2024</a:t>
            </a:r>
          </a:p>
          <a:p>
            <a:r>
              <a:rPr lang="fr-FR" sz="1100" b="1">
                <a:solidFill>
                  <a:schemeClr val="tx1"/>
                </a:solidFill>
                <a:ea typeface="Calibri"/>
                <a:cs typeface="Calibri"/>
              </a:rPr>
              <a:t>Autonomie </a:t>
            </a:r>
            <a:r>
              <a:rPr lang="fr-FR" sz="1100">
                <a:solidFill>
                  <a:schemeClr val="tx1"/>
                </a:solidFill>
                <a:ea typeface="Calibri"/>
                <a:cs typeface="Calibri"/>
              </a:rPr>
              <a:t>: SDA 2019-2024</a:t>
            </a:r>
          </a:p>
          <a:p>
            <a:r>
              <a:rPr lang="fr-FR" sz="1100" b="1">
                <a:solidFill>
                  <a:schemeClr val="tx1"/>
                </a:solidFill>
                <a:ea typeface="Calibri"/>
                <a:cs typeface="Calibri"/>
              </a:rPr>
              <a:t>Santé mentale </a:t>
            </a:r>
            <a:r>
              <a:rPr lang="fr-FR" sz="1100">
                <a:solidFill>
                  <a:schemeClr val="tx1"/>
                </a:solidFill>
                <a:ea typeface="Calibri"/>
                <a:cs typeface="Calibri"/>
              </a:rPr>
              <a:t>: PTSM 2020-2025</a:t>
            </a:r>
          </a:p>
          <a:p>
            <a:r>
              <a:rPr lang="fr-FR" sz="1100" b="1">
                <a:solidFill>
                  <a:schemeClr val="tx1"/>
                </a:solidFill>
                <a:ea typeface="Calibri"/>
                <a:cs typeface="Calibri"/>
              </a:rPr>
              <a:t>Hébergement / logement </a:t>
            </a:r>
            <a:r>
              <a:rPr lang="fr-FR" sz="1100">
                <a:solidFill>
                  <a:schemeClr val="tx1"/>
                </a:solidFill>
                <a:ea typeface="Calibri"/>
                <a:cs typeface="Calibri"/>
              </a:rPr>
              <a:t>: PDALHPD 2019-2025 ; </a:t>
            </a:r>
            <a:r>
              <a:rPr lang="fr-FR" sz="1100">
                <a:solidFill>
                  <a:srgbClr val="FF0000"/>
                </a:solidFill>
                <a:ea typeface="Calibri"/>
                <a:cs typeface="Calibri"/>
              </a:rPr>
              <a:t>SDDPSDS 2015-2017 ; SDAHGV 2016-2022 </a:t>
            </a:r>
          </a:p>
          <a:p>
            <a:r>
              <a:rPr lang="fr-FR" sz="1100" b="1">
                <a:solidFill>
                  <a:schemeClr val="tx1"/>
                </a:solidFill>
                <a:ea typeface="Calibri"/>
                <a:cs typeface="Calibri"/>
              </a:rPr>
              <a:t>Insertion </a:t>
            </a:r>
            <a:r>
              <a:rPr lang="fr-FR" sz="1100">
                <a:solidFill>
                  <a:schemeClr val="tx1"/>
                </a:solidFill>
                <a:ea typeface="Calibri"/>
                <a:cs typeface="Calibri"/>
              </a:rPr>
              <a:t>:</a:t>
            </a:r>
            <a:r>
              <a:rPr lang="fr-FR" sz="1100">
                <a:solidFill>
                  <a:srgbClr val="FF0000"/>
                </a:solidFill>
                <a:ea typeface="Calibri"/>
                <a:cs typeface="Calibri"/>
              </a:rPr>
              <a:t> PDI 2018-2020</a:t>
            </a:r>
            <a:endParaRPr lang="fr-FR">
              <a:solidFill>
                <a:srgbClr val="FF0000"/>
              </a:solidFill>
              <a:ea typeface="Calibri"/>
              <a:cs typeface="Calibri"/>
            </a:endParaRPr>
          </a:p>
        </p:txBody>
      </p:sp>
      <p:sp>
        <p:nvSpPr>
          <p:cNvPr id="17" name="Rectangle : coins arrondis 16">
            <a:extLst>
              <a:ext uri="{FF2B5EF4-FFF2-40B4-BE49-F238E27FC236}">
                <a16:creationId xmlns:a16="http://schemas.microsoft.com/office/drawing/2014/main" id="{34B321C0-C111-6A73-04BB-0E5551B643ED}"/>
              </a:ext>
            </a:extLst>
          </p:cNvPr>
          <p:cNvSpPr/>
          <p:nvPr/>
        </p:nvSpPr>
        <p:spPr>
          <a:xfrm>
            <a:off x="5205942" y="5297194"/>
            <a:ext cx="3436122" cy="13350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100" b="1">
                <a:solidFill>
                  <a:schemeClr val="tx1"/>
                </a:solidFill>
                <a:ea typeface="Calibri"/>
                <a:cs typeface="Calibri"/>
              </a:rPr>
              <a:t>Protection de l'enfance </a:t>
            </a:r>
            <a:r>
              <a:rPr lang="fr-FR" sz="1100">
                <a:solidFill>
                  <a:schemeClr val="tx1"/>
                </a:solidFill>
                <a:ea typeface="Calibri"/>
                <a:cs typeface="Calibri"/>
              </a:rPr>
              <a:t>: SDEF 2019-2024</a:t>
            </a:r>
          </a:p>
          <a:p>
            <a:r>
              <a:rPr lang="fr-FR" sz="1100" b="1">
                <a:solidFill>
                  <a:schemeClr val="tx1"/>
                </a:solidFill>
                <a:ea typeface="Calibri"/>
                <a:cs typeface="Calibri"/>
              </a:rPr>
              <a:t>Services aux familles </a:t>
            </a:r>
            <a:r>
              <a:rPr lang="fr-FR" sz="1100">
                <a:solidFill>
                  <a:schemeClr val="tx1"/>
                </a:solidFill>
                <a:ea typeface="Calibri"/>
                <a:cs typeface="Calibri"/>
              </a:rPr>
              <a:t>: SDSF 2021-2025</a:t>
            </a:r>
          </a:p>
          <a:p>
            <a:r>
              <a:rPr lang="fr-FR" sz="1100" b="1">
                <a:solidFill>
                  <a:schemeClr val="tx1"/>
                </a:solidFill>
                <a:ea typeface="Calibri"/>
                <a:cs typeface="Calibri"/>
              </a:rPr>
              <a:t>Autonomie </a:t>
            </a:r>
            <a:r>
              <a:rPr lang="fr-FR" sz="1100">
                <a:solidFill>
                  <a:schemeClr val="tx1"/>
                </a:solidFill>
                <a:ea typeface="Calibri"/>
                <a:cs typeface="Calibri"/>
              </a:rPr>
              <a:t>: SDA 2019-2024</a:t>
            </a:r>
          </a:p>
          <a:p>
            <a:r>
              <a:rPr lang="fr-FR" sz="1100" b="1">
                <a:solidFill>
                  <a:schemeClr val="tx1"/>
                </a:solidFill>
                <a:ea typeface="Calibri"/>
                <a:cs typeface="Calibri"/>
              </a:rPr>
              <a:t>Santé mentale </a:t>
            </a:r>
            <a:r>
              <a:rPr lang="fr-FR" sz="1100">
                <a:solidFill>
                  <a:schemeClr val="tx1"/>
                </a:solidFill>
                <a:ea typeface="Calibri"/>
                <a:cs typeface="Calibri"/>
              </a:rPr>
              <a:t>: PTSM 2019-?</a:t>
            </a:r>
          </a:p>
          <a:p>
            <a:r>
              <a:rPr lang="fr-FR" sz="1100" b="1">
                <a:solidFill>
                  <a:schemeClr val="tx1"/>
                </a:solidFill>
                <a:ea typeface="Calibri"/>
                <a:cs typeface="Calibri"/>
              </a:rPr>
              <a:t>Hébergement / logement </a:t>
            </a:r>
            <a:r>
              <a:rPr lang="fr-FR" sz="1100">
                <a:solidFill>
                  <a:schemeClr val="tx1"/>
                </a:solidFill>
                <a:ea typeface="Calibri"/>
                <a:cs typeface="Calibri"/>
              </a:rPr>
              <a:t>: PDALHPD 2021-2026 ; SDDPSDS 2020-2025 ; SDAHGV 2022-2026</a:t>
            </a:r>
          </a:p>
          <a:p>
            <a:r>
              <a:rPr lang="fr-FR" sz="1100" b="1">
                <a:solidFill>
                  <a:schemeClr val="tx1"/>
                </a:solidFill>
                <a:ea typeface="Calibri"/>
                <a:cs typeface="Calibri"/>
              </a:rPr>
              <a:t>Insertion </a:t>
            </a:r>
            <a:r>
              <a:rPr lang="fr-FR" sz="1100">
                <a:solidFill>
                  <a:schemeClr val="tx1"/>
                </a:solidFill>
                <a:ea typeface="Calibri"/>
                <a:cs typeface="Calibri"/>
              </a:rPr>
              <a:t>: ?</a:t>
            </a:r>
            <a:endParaRPr lang="fr-FR">
              <a:solidFill>
                <a:schemeClr val="tx1"/>
              </a:solidFill>
            </a:endParaRPr>
          </a:p>
        </p:txBody>
      </p:sp>
      <p:sp>
        <p:nvSpPr>
          <p:cNvPr id="18" name="Rectangle : coins arrondis 17">
            <a:extLst>
              <a:ext uri="{FF2B5EF4-FFF2-40B4-BE49-F238E27FC236}">
                <a16:creationId xmlns:a16="http://schemas.microsoft.com/office/drawing/2014/main" id="{C03EC780-42C5-F2B4-7160-333B250D1C71}"/>
              </a:ext>
            </a:extLst>
          </p:cNvPr>
          <p:cNvSpPr/>
          <p:nvPr/>
        </p:nvSpPr>
        <p:spPr>
          <a:xfrm>
            <a:off x="8647836" y="4065903"/>
            <a:ext cx="2918716" cy="13350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100" b="1">
                <a:solidFill>
                  <a:schemeClr val="tx1"/>
                </a:solidFill>
                <a:ea typeface="Calibri"/>
                <a:cs typeface="Calibri"/>
              </a:rPr>
              <a:t>Protection de l'enfance </a:t>
            </a:r>
            <a:r>
              <a:rPr lang="fr-FR" sz="1100">
                <a:solidFill>
                  <a:schemeClr val="tx1"/>
                </a:solidFill>
                <a:ea typeface="Calibri"/>
                <a:cs typeface="Calibri"/>
              </a:rPr>
              <a:t>: SDEF 2023-2027</a:t>
            </a:r>
          </a:p>
          <a:p>
            <a:r>
              <a:rPr lang="fr-FR" sz="1100" b="1">
                <a:solidFill>
                  <a:schemeClr val="tx1"/>
                </a:solidFill>
                <a:ea typeface="Calibri"/>
                <a:cs typeface="Calibri"/>
              </a:rPr>
              <a:t>Services aux familles </a:t>
            </a:r>
            <a:r>
              <a:rPr lang="fr-FR" sz="1100">
                <a:solidFill>
                  <a:schemeClr val="tx1"/>
                </a:solidFill>
                <a:ea typeface="Calibri"/>
                <a:cs typeface="Calibri"/>
              </a:rPr>
              <a:t>: </a:t>
            </a:r>
            <a:r>
              <a:rPr lang="fr-FR" sz="1100">
                <a:solidFill>
                  <a:srgbClr val="FF0000"/>
                </a:solidFill>
                <a:ea typeface="Calibri"/>
                <a:cs typeface="Calibri"/>
              </a:rPr>
              <a:t>SDSF 2017-2020</a:t>
            </a:r>
          </a:p>
          <a:p>
            <a:r>
              <a:rPr lang="fr-FR" sz="1100" b="1">
                <a:solidFill>
                  <a:schemeClr val="tx1"/>
                </a:solidFill>
                <a:ea typeface="Calibri"/>
                <a:cs typeface="Calibri"/>
              </a:rPr>
              <a:t>Autonomie </a:t>
            </a:r>
            <a:r>
              <a:rPr lang="fr-FR" sz="1100">
                <a:solidFill>
                  <a:schemeClr val="tx1"/>
                </a:solidFill>
                <a:ea typeface="Calibri"/>
                <a:cs typeface="Calibri"/>
              </a:rPr>
              <a:t>: SDA 2020-2025</a:t>
            </a:r>
          </a:p>
          <a:p>
            <a:r>
              <a:rPr lang="fr-FR" sz="1100" b="1">
                <a:solidFill>
                  <a:schemeClr val="tx1"/>
                </a:solidFill>
                <a:ea typeface="Calibri"/>
                <a:cs typeface="Calibri"/>
              </a:rPr>
              <a:t>Santé mentale </a:t>
            </a:r>
            <a:r>
              <a:rPr lang="fr-FR" sz="1100">
                <a:solidFill>
                  <a:schemeClr val="tx1"/>
                </a:solidFill>
                <a:ea typeface="Calibri"/>
                <a:cs typeface="Calibri"/>
              </a:rPr>
              <a:t>: PTSM 2020-?</a:t>
            </a:r>
          </a:p>
          <a:p>
            <a:r>
              <a:rPr lang="fr-FR" sz="1100" b="1">
                <a:solidFill>
                  <a:schemeClr val="tx1"/>
                </a:solidFill>
                <a:ea typeface="Calibri"/>
                <a:cs typeface="Calibri"/>
              </a:rPr>
              <a:t>Hébergement / logement </a:t>
            </a:r>
            <a:r>
              <a:rPr lang="fr-FR" sz="1100">
                <a:solidFill>
                  <a:schemeClr val="tx1"/>
                </a:solidFill>
                <a:ea typeface="Calibri"/>
                <a:cs typeface="Calibri"/>
              </a:rPr>
              <a:t>: PDALHPD ? ; SDDPSDS 2023-2029 ; SDAHGV ?</a:t>
            </a:r>
          </a:p>
          <a:p>
            <a:r>
              <a:rPr lang="fr-FR" sz="1100" b="1">
                <a:solidFill>
                  <a:schemeClr val="tx1"/>
                </a:solidFill>
                <a:ea typeface="Calibri"/>
                <a:cs typeface="Calibri"/>
              </a:rPr>
              <a:t>Insertion </a:t>
            </a:r>
            <a:r>
              <a:rPr lang="fr-FR" sz="1100">
                <a:solidFill>
                  <a:schemeClr val="tx1"/>
                </a:solidFill>
                <a:ea typeface="Calibri"/>
                <a:cs typeface="Calibri"/>
              </a:rPr>
              <a:t>: </a:t>
            </a:r>
            <a:r>
              <a:rPr lang="fr-FR" sz="1100">
                <a:solidFill>
                  <a:srgbClr val="FF0000"/>
                </a:solidFill>
                <a:ea typeface="Calibri"/>
                <a:cs typeface="Calibri"/>
              </a:rPr>
              <a:t>PDI 2018-2021</a:t>
            </a:r>
          </a:p>
        </p:txBody>
      </p:sp>
      <p:sp>
        <p:nvSpPr>
          <p:cNvPr id="20" name="Rectangle : coins arrondis 19">
            <a:extLst>
              <a:ext uri="{FF2B5EF4-FFF2-40B4-BE49-F238E27FC236}">
                <a16:creationId xmlns:a16="http://schemas.microsoft.com/office/drawing/2014/main" id="{287C4A11-5015-319C-8972-FCBD933C1B5B}"/>
              </a:ext>
            </a:extLst>
          </p:cNvPr>
          <p:cNvSpPr/>
          <p:nvPr/>
        </p:nvSpPr>
        <p:spPr>
          <a:xfrm>
            <a:off x="7752929" y="2506461"/>
            <a:ext cx="2918716" cy="13350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100" b="1">
                <a:solidFill>
                  <a:schemeClr val="tx1"/>
                </a:solidFill>
                <a:ea typeface="Calibri"/>
                <a:cs typeface="Calibri"/>
              </a:rPr>
              <a:t>Protection de l'enfance </a:t>
            </a:r>
            <a:r>
              <a:rPr lang="fr-FR" sz="1100">
                <a:solidFill>
                  <a:schemeClr val="tx1"/>
                </a:solidFill>
                <a:ea typeface="Calibri"/>
                <a:cs typeface="Calibri"/>
              </a:rPr>
              <a:t>: SDEF 2021-2025</a:t>
            </a:r>
            <a:endParaRPr lang="fr-FR">
              <a:solidFill>
                <a:schemeClr val="tx1"/>
              </a:solidFill>
              <a:ea typeface="Calibri"/>
              <a:cs typeface="Calibri"/>
            </a:endParaRPr>
          </a:p>
          <a:p>
            <a:r>
              <a:rPr lang="fr-FR" sz="1100" b="1">
                <a:solidFill>
                  <a:schemeClr val="tx1"/>
                </a:solidFill>
                <a:ea typeface="Calibri"/>
                <a:cs typeface="Calibri"/>
              </a:rPr>
              <a:t>Services aux familles </a:t>
            </a:r>
            <a:r>
              <a:rPr lang="fr-FR" sz="1100">
                <a:solidFill>
                  <a:schemeClr val="tx1"/>
                </a:solidFill>
                <a:ea typeface="Calibri"/>
                <a:cs typeface="Calibri"/>
              </a:rPr>
              <a:t>: SDSF 2021-2026</a:t>
            </a:r>
            <a:endParaRPr lang="fr-FR">
              <a:solidFill>
                <a:schemeClr val="tx1"/>
              </a:solidFill>
              <a:ea typeface="Calibri"/>
              <a:cs typeface="Calibri"/>
            </a:endParaRPr>
          </a:p>
          <a:p>
            <a:r>
              <a:rPr lang="fr-FR" sz="1100" b="1">
                <a:solidFill>
                  <a:schemeClr val="tx1"/>
                </a:solidFill>
                <a:ea typeface="Calibri"/>
                <a:cs typeface="Calibri"/>
              </a:rPr>
              <a:t>Autonomie </a:t>
            </a:r>
            <a:r>
              <a:rPr lang="fr-FR" sz="1100">
                <a:solidFill>
                  <a:schemeClr val="tx1"/>
                </a:solidFill>
                <a:ea typeface="Calibri"/>
                <a:cs typeface="Calibri"/>
              </a:rPr>
              <a:t>: SDA 2022-2026</a:t>
            </a:r>
          </a:p>
          <a:p>
            <a:r>
              <a:rPr lang="fr-FR" sz="1100" b="1">
                <a:solidFill>
                  <a:schemeClr val="tx1"/>
                </a:solidFill>
                <a:ea typeface="Calibri"/>
                <a:cs typeface="Calibri"/>
              </a:rPr>
              <a:t>Santé mentale </a:t>
            </a:r>
            <a:r>
              <a:rPr lang="fr-FR" sz="1100">
                <a:solidFill>
                  <a:schemeClr val="tx1"/>
                </a:solidFill>
                <a:ea typeface="Calibri"/>
                <a:cs typeface="Calibri"/>
              </a:rPr>
              <a:t>: PTSM 2021-2025</a:t>
            </a:r>
          </a:p>
          <a:p>
            <a:r>
              <a:rPr lang="fr-FR" sz="1100" b="1">
                <a:solidFill>
                  <a:schemeClr val="tx1"/>
                </a:solidFill>
                <a:ea typeface="Calibri"/>
                <a:cs typeface="Calibri"/>
              </a:rPr>
              <a:t>Hébergement / logement </a:t>
            </a:r>
            <a:r>
              <a:rPr lang="fr-FR" sz="1100">
                <a:solidFill>
                  <a:schemeClr val="tx1"/>
                </a:solidFill>
                <a:ea typeface="Calibri"/>
                <a:cs typeface="Calibri"/>
              </a:rPr>
              <a:t>: PDALHPD 2022-2028 ; SDDPSDS 2023-2027 ; </a:t>
            </a:r>
            <a:r>
              <a:rPr lang="fr-FR" sz="1100">
                <a:solidFill>
                  <a:srgbClr val="FF0000"/>
                </a:solidFill>
                <a:ea typeface="Calibri"/>
                <a:cs typeface="Calibri"/>
              </a:rPr>
              <a:t>SDAHGV 2013-2019</a:t>
            </a:r>
          </a:p>
          <a:p>
            <a:r>
              <a:rPr lang="fr-FR" sz="1100" b="1">
                <a:solidFill>
                  <a:schemeClr val="tx1"/>
                </a:solidFill>
                <a:ea typeface="Calibri"/>
                <a:cs typeface="Calibri"/>
              </a:rPr>
              <a:t>Insertion </a:t>
            </a:r>
            <a:r>
              <a:rPr lang="fr-FR" sz="1100">
                <a:solidFill>
                  <a:schemeClr val="tx1"/>
                </a:solidFill>
                <a:ea typeface="Calibri"/>
                <a:cs typeface="Calibri"/>
              </a:rPr>
              <a:t>: PDI 2021-2025</a:t>
            </a:r>
          </a:p>
        </p:txBody>
      </p:sp>
    </p:spTree>
    <p:extLst>
      <p:ext uri="{BB962C8B-B14F-4D97-AF65-F5344CB8AC3E}">
        <p14:creationId xmlns:p14="http://schemas.microsoft.com/office/powerpoint/2010/main" val="41601142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
        <p:nvSpPr>
          <p:cNvPr id="3" name="object 3"/>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F497D">
              <a:alpha val="71759"/>
            </a:srgbClr>
          </a:solidFill>
        </p:spPr>
        <p:txBody>
          <a:bodyPr wrap="square" lIns="0" tIns="0" rIns="0" bIns="0" rtlCol="0"/>
          <a:lstStyle/>
          <a:p>
            <a:endParaRPr sz="1200"/>
          </a:p>
        </p:txBody>
      </p:sp>
      <p:sp>
        <p:nvSpPr>
          <p:cNvPr id="4" name="object 4"/>
          <p:cNvSpPr/>
          <p:nvPr/>
        </p:nvSpPr>
        <p:spPr>
          <a:xfrm>
            <a:off x="595392" y="685800"/>
            <a:ext cx="2056553" cy="215900"/>
          </a:xfrm>
          <a:custGeom>
            <a:avLst/>
            <a:gdLst/>
            <a:ahLst/>
            <a:cxnLst/>
            <a:rect l="l" t="t" r="r" b="b"/>
            <a:pathLst>
              <a:path w="3084829" h="323850">
                <a:moveTo>
                  <a:pt x="3084776" y="323849"/>
                </a:moveTo>
                <a:lnTo>
                  <a:pt x="0" y="323849"/>
                </a:lnTo>
                <a:lnTo>
                  <a:pt x="0" y="0"/>
                </a:lnTo>
                <a:lnTo>
                  <a:pt x="3084776" y="0"/>
                </a:lnTo>
                <a:lnTo>
                  <a:pt x="3084776" y="323849"/>
                </a:lnTo>
                <a:close/>
              </a:path>
            </a:pathLst>
          </a:custGeom>
          <a:solidFill>
            <a:srgbClr val="FFBF00"/>
          </a:solidFill>
        </p:spPr>
        <p:txBody>
          <a:bodyPr wrap="square" lIns="0" tIns="0" rIns="0" bIns="0" rtlCol="0"/>
          <a:lstStyle/>
          <a:p>
            <a:endParaRPr sz="1200"/>
          </a:p>
        </p:txBody>
      </p:sp>
      <p:pic>
        <p:nvPicPr>
          <p:cNvPr id="5" name="object 5"/>
          <p:cNvPicPr/>
          <p:nvPr/>
        </p:nvPicPr>
        <p:blipFill>
          <a:blip r:embed="rId3" cstate="print"/>
          <a:stretch>
            <a:fillRect/>
          </a:stretch>
        </p:blipFill>
        <p:spPr>
          <a:xfrm>
            <a:off x="10029059" y="4424787"/>
            <a:ext cx="1809749" cy="2044699"/>
          </a:xfrm>
          <a:prstGeom prst="rect">
            <a:avLst/>
          </a:prstGeom>
        </p:spPr>
      </p:pic>
      <p:sp>
        <p:nvSpPr>
          <p:cNvPr id="6" name="object 6"/>
          <p:cNvSpPr txBox="1"/>
          <p:nvPr/>
        </p:nvSpPr>
        <p:spPr>
          <a:xfrm>
            <a:off x="677333" y="1478879"/>
            <a:ext cx="11161475" cy="1691190"/>
          </a:xfrm>
          <a:prstGeom prst="rect">
            <a:avLst/>
          </a:prstGeom>
        </p:spPr>
        <p:txBody>
          <a:bodyPr vert="horz" wrap="square" lIns="0" tIns="8467" rIns="0" bIns="0" rtlCol="0">
            <a:spAutoFit/>
          </a:bodyPr>
          <a:lstStyle/>
          <a:p>
            <a:pPr marL="8467">
              <a:spcBef>
                <a:spcPts val="67"/>
              </a:spcBef>
            </a:pPr>
            <a:r>
              <a:rPr lang="fr-FR" sz="5467" b="1" spc="-127">
                <a:solidFill>
                  <a:srgbClr val="FFFFFF"/>
                </a:solidFill>
                <a:latin typeface="Tahoma"/>
                <a:cs typeface="Tahoma"/>
              </a:rPr>
              <a:t>Méthodologie d’animation des mandataires</a:t>
            </a:r>
            <a:endParaRPr sz="5467">
              <a:latin typeface="Tahoma"/>
              <a:cs typeface="Tahoma"/>
            </a:endParaRPr>
          </a:p>
        </p:txBody>
      </p:sp>
      <p:sp>
        <p:nvSpPr>
          <p:cNvPr id="7" name="object 7"/>
          <p:cNvSpPr txBox="1"/>
          <p:nvPr/>
        </p:nvSpPr>
        <p:spPr>
          <a:xfrm>
            <a:off x="677333" y="3235111"/>
            <a:ext cx="6028267" cy="439437"/>
          </a:xfrm>
          <a:prstGeom prst="rect">
            <a:avLst/>
          </a:prstGeom>
        </p:spPr>
        <p:txBody>
          <a:bodyPr vert="horz" wrap="square" lIns="0" tIns="8467" rIns="0" bIns="0" rtlCol="0">
            <a:spAutoFit/>
          </a:bodyPr>
          <a:lstStyle/>
          <a:p>
            <a:pPr marL="8467">
              <a:spcBef>
                <a:spcPts val="67"/>
              </a:spcBef>
            </a:pPr>
            <a:r>
              <a:rPr lang="fr-FR" sz="2800" b="1" spc="-87">
                <a:solidFill>
                  <a:srgbClr val="FFFFFF"/>
                </a:solidFill>
                <a:latin typeface="Arial"/>
                <a:cs typeface="Arial"/>
              </a:rPr>
              <a:t>Feuille de route 2024</a:t>
            </a:r>
            <a:endParaRPr sz="2800">
              <a:latin typeface="Arial"/>
              <a:cs typeface="Arial"/>
            </a:endParaRPr>
          </a:p>
        </p:txBody>
      </p:sp>
      <p:sp>
        <p:nvSpPr>
          <p:cNvPr id="8" name="object 7">
            <a:extLst>
              <a:ext uri="{FF2B5EF4-FFF2-40B4-BE49-F238E27FC236}">
                <a16:creationId xmlns:a16="http://schemas.microsoft.com/office/drawing/2014/main" id="{4ECB7746-C81F-48AF-A638-7DB9D8F16C7C}"/>
              </a:ext>
            </a:extLst>
          </p:cNvPr>
          <p:cNvSpPr txBox="1"/>
          <p:nvPr/>
        </p:nvSpPr>
        <p:spPr>
          <a:xfrm>
            <a:off x="677333" y="5389768"/>
            <a:ext cx="3589867" cy="439437"/>
          </a:xfrm>
          <a:prstGeom prst="rect">
            <a:avLst/>
          </a:prstGeom>
        </p:spPr>
        <p:txBody>
          <a:bodyPr vert="horz" wrap="square" lIns="0" tIns="8467" rIns="0" bIns="0" rtlCol="0">
            <a:spAutoFit/>
          </a:bodyPr>
          <a:lstStyle/>
          <a:p>
            <a:pPr marL="8467">
              <a:spcBef>
                <a:spcPts val="67"/>
              </a:spcBef>
            </a:pPr>
            <a:r>
              <a:rPr lang="fr-FR" sz="2800" b="1" i="1" spc="-87">
                <a:solidFill>
                  <a:srgbClr val="FFFFFF"/>
                </a:solidFill>
                <a:latin typeface="Arial"/>
                <a:cs typeface="Arial"/>
              </a:rPr>
              <a:t>Novembre 2023</a:t>
            </a:r>
            <a:endParaRPr sz="2800" i="1">
              <a:latin typeface="Arial"/>
              <a:cs typeface="Arial"/>
            </a:endParaRPr>
          </a:p>
        </p:txBody>
      </p:sp>
    </p:spTree>
    <p:extLst>
      <p:ext uri="{BB962C8B-B14F-4D97-AF65-F5344CB8AC3E}">
        <p14:creationId xmlns:p14="http://schemas.microsoft.com/office/powerpoint/2010/main" val="15328741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12191999" cy="6857999"/>
          </a:xfrm>
          <a:prstGeom prst="rect">
            <a:avLst/>
          </a:prstGeom>
        </p:spPr>
      </p:pic>
      <p:sp>
        <p:nvSpPr>
          <p:cNvPr id="3" name="object 3"/>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F497D">
              <a:alpha val="71759"/>
            </a:srgbClr>
          </a:solidFill>
        </p:spPr>
        <p:txBody>
          <a:bodyPr wrap="square" lIns="0" tIns="0" rIns="0" bIns="0" rtlCol="0"/>
          <a:lstStyle/>
          <a:p>
            <a:endParaRPr sz="1200"/>
          </a:p>
        </p:txBody>
      </p:sp>
      <p:sp>
        <p:nvSpPr>
          <p:cNvPr id="4" name="object 4"/>
          <p:cNvSpPr/>
          <p:nvPr/>
        </p:nvSpPr>
        <p:spPr>
          <a:xfrm>
            <a:off x="595392" y="685800"/>
            <a:ext cx="2056553" cy="215900"/>
          </a:xfrm>
          <a:custGeom>
            <a:avLst/>
            <a:gdLst/>
            <a:ahLst/>
            <a:cxnLst/>
            <a:rect l="l" t="t" r="r" b="b"/>
            <a:pathLst>
              <a:path w="3084829" h="323850">
                <a:moveTo>
                  <a:pt x="3084776" y="323849"/>
                </a:moveTo>
                <a:lnTo>
                  <a:pt x="0" y="323849"/>
                </a:lnTo>
                <a:lnTo>
                  <a:pt x="0" y="0"/>
                </a:lnTo>
                <a:lnTo>
                  <a:pt x="3084776" y="0"/>
                </a:lnTo>
                <a:lnTo>
                  <a:pt x="3084776" y="323849"/>
                </a:lnTo>
                <a:close/>
              </a:path>
            </a:pathLst>
          </a:custGeom>
          <a:solidFill>
            <a:srgbClr val="FFBF00"/>
          </a:solidFill>
        </p:spPr>
        <p:txBody>
          <a:bodyPr wrap="square" lIns="0" tIns="0" rIns="0" bIns="0" rtlCol="0"/>
          <a:lstStyle/>
          <a:p>
            <a:endParaRPr sz="1200"/>
          </a:p>
        </p:txBody>
      </p:sp>
      <p:pic>
        <p:nvPicPr>
          <p:cNvPr id="5" name="object 5"/>
          <p:cNvPicPr/>
          <p:nvPr/>
        </p:nvPicPr>
        <p:blipFill>
          <a:blip r:embed="rId3" cstate="print"/>
          <a:stretch>
            <a:fillRect/>
          </a:stretch>
        </p:blipFill>
        <p:spPr>
          <a:xfrm>
            <a:off x="10029059" y="4424787"/>
            <a:ext cx="1809749" cy="2044699"/>
          </a:xfrm>
          <a:prstGeom prst="rect">
            <a:avLst/>
          </a:prstGeom>
        </p:spPr>
      </p:pic>
      <p:sp>
        <p:nvSpPr>
          <p:cNvPr id="6" name="object 6"/>
          <p:cNvSpPr txBox="1"/>
          <p:nvPr/>
        </p:nvSpPr>
        <p:spPr>
          <a:xfrm>
            <a:off x="1" y="1478879"/>
            <a:ext cx="12191999" cy="849870"/>
          </a:xfrm>
          <a:prstGeom prst="rect">
            <a:avLst/>
          </a:prstGeom>
        </p:spPr>
        <p:txBody>
          <a:bodyPr vert="horz" wrap="square" lIns="0" tIns="8467" rIns="0" bIns="0" rtlCol="0">
            <a:spAutoFit/>
          </a:bodyPr>
          <a:lstStyle/>
          <a:p>
            <a:pPr marL="8467" algn="ctr">
              <a:spcBef>
                <a:spcPts val="67"/>
              </a:spcBef>
            </a:pPr>
            <a:r>
              <a:rPr lang="fr-FR" sz="5467" b="1" spc="-127">
                <a:solidFill>
                  <a:srgbClr val="FFFFFF"/>
                </a:solidFill>
                <a:latin typeface="Tahoma"/>
                <a:cs typeface="Tahoma"/>
              </a:rPr>
              <a:t>Merci pour votre attention !</a:t>
            </a:r>
            <a:endParaRPr sz="5467">
              <a:latin typeface="Tahoma"/>
              <a:cs typeface="Tahoma"/>
            </a:endParaRPr>
          </a:p>
        </p:txBody>
      </p:sp>
      <p:pic>
        <p:nvPicPr>
          <p:cNvPr id="1027" name="Image 1">
            <a:extLst>
              <a:ext uri="{FF2B5EF4-FFF2-40B4-BE49-F238E27FC236}">
                <a16:creationId xmlns:a16="http://schemas.microsoft.com/office/drawing/2014/main" id="{DEDC45DE-39C5-496D-821E-5943C69E8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7292" cy="8688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2">
            <a:extLst>
              <a:ext uri="{FF2B5EF4-FFF2-40B4-BE49-F238E27FC236}">
                <a16:creationId xmlns:a16="http://schemas.microsoft.com/office/drawing/2014/main" id="{58A9C2A9-4B0F-4B9B-8350-D5DF5CAFF5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137583" cy="137583"/>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3">
            <a:extLst>
              <a:ext uri="{FF2B5EF4-FFF2-40B4-BE49-F238E27FC236}">
                <a16:creationId xmlns:a16="http://schemas.microsoft.com/office/drawing/2014/main" id="{D2AAC905-934E-41B9-87AB-30EB20750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
            <a:ext cx="137583" cy="13758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045BF31F-4A6C-460E-89AE-CFDFF1ADB79C}"/>
              </a:ext>
            </a:extLst>
          </p:cNvPr>
          <p:cNvSpPr txBox="1"/>
          <p:nvPr/>
        </p:nvSpPr>
        <p:spPr>
          <a:xfrm>
            <a:off x="1524000" y="4038601"/>
            <a:ext cx="6908800" cy="1846659"/>
          </a:xfrm>
          <a:prstGeom prst="rect">
            <a:avLst/>
          </a:prstGeom>
          <a:noFill/>
        </p:spPr>
        <p:txBody>
          <a:bodyPr wrap="square" rtlCol="0">
            <a:spAutoFit/>
          </a:bodyPr>
          <a:lstStyle/>
          <a:p>
            <a:r>
              <a:rPr lang="fr-FR" sz="1600" b="1">
                <a:solidFill>
                  <a:schemeClr val="bg1"/>
                </a:solidFill>
                <a:latin typeface="Verdana" panose="020B0604030504040204" pitchFamily="34" charset="0"/>
                <a:ea typeface="Verdana" panose="020B0604030504040204" pitchFamily="34" charset="0"/>
              </a:rPr>
              <a:t>Votre contact : </a:t>
            </a:r>
          </a:p>
          <a:p>
            <a:r>
              <a:rPr lang="fr-FR" sz="1600">
                <a:solidFill>
                  <a:schemeClr val="bg1"/>
                </a:solidFill>
                <a:latin typeface="Verdana" panose="020B0604030504040204" pitchFamily="34" charset="0"/>
                <a:ea typeface="Verdana" panose="020B0604030504040204" pitchFamily="34" charset="0"/>
              </a:rPr>
              <a:t>Claire PARDOEN</a:t>
            </a:r>
          </a:p>
          <a:p>
            <a:r>
              <a:rPr lang="fr-FR" sz="1600">
                <a:solidFill>
                  <a:schemeClr val="bg1"/>
                </a:solidFill>
                <a:latin typeface="Verdana" panose="020B0604030504040204" pitchFamily="34" charset="0"/>
                <a:ea typeface="Verdana" panose="020B0604030504040204" pitchFamily="34" charset="0"/>
              </a:rPr>
              <a:t>Directrice URIOPSS IdF</a:t>
            </a:r>
          </a:p>
          <a:p>
            <a:r>
              <a:rPr lang="fr-FR" sz="1600">
                <a:solidFill>
                  <a:schemeClr val="bg1"/>
                </a:solidFill>
                <a:latin typeface="Verdana" panose="020B0604030504040204" pitchFamily="34" charset="0"/>
                <a:ea typeface="Verdana" panose="020B0604030504040204" pitchFamily="34" charset="0"/>
              </a:rPr>
              <a:t>06 09 42 24 74</a:t>
            </a:r>
          </a:p>
          <a:p>
            <a:r>
              <a:rPr lang="fr-FR" sz="1600">
                <a:solidFill>
                  <a:schemeClr val="bg1"/>
                </a:solidFill>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val="tx"/>
                    </a:ext>
                  </a:extLst>
                </a:hlinkClick>
              </a:rPr>
              <a:t>c.pardoen@uriopss-idf.fr</a:t>
            </a:r>
            <a:endParaRPr lang="fr-FR" sz="1600">
              <a:solidFill>
                <a:schemeClr val="bg1"/>
              </a:solidFill>
              <a:latin typeface="Verdana" panose="020B0604030504040204" pitchFamily="34" charset="0"/>
              <a:ea typeface="Verdana" panose="020B0604030504040204" pitchFamily="34" charset="0"/>
            </a:endParaRPr>
          </a:p>
          <a:p>
            <a:endParaRPr lang="fr-FR" sz="1600">
              <a:solidFill>
                <a:schemeClr val="bg1"/>
              </a:solidFill>
              <a:latin typeface="Verdana" panose="020B0604030504040204" pitchFamily="34" charset="0"/>
              <a:ea typeface="Verdana" panose="020B0604030504040204" pitchFamily="34" charset="0"/>
            </a:endParaRPr>
          </a:p>
          <a:p>
            <a:endParaRPr lang="fr-FR" sz="160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7029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633306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 budget public (2/2)</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PLF et PLFSS</a:t>
            </a:r>
            <a:endParaRPr lang="fr-F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29" name="object 6">
            <a:extLst>
              <a:ext uri="{FF2B5EF4-FFF2-40B4-BE49-F238E27FC236}">
                <a16:creationId xmlns:a16="http://schemas.microsoft.com/office/drawing/2014/main" id="{EF7E1111-8A87-49E3-9D40-334758F98AC6}"/>
              </a:ext>
            </a:extLst>
          </p:cNvPr>
          <p:cNvSpPr txBox="1"/>
          <p:nvPr/>
        </p:nvSpPr>
        <p:spPr>
          <a:xfrm>
            <a:off x="677333" y="1434552"/>
            <a:ext cx="10206631" cy="562547"/>
          </a:xfrm>
          <a:prstGeom prst="rect">
            <a:avLst/>
          </a:prstGeom>
        </p:spPr>
        <p:txBody>
          <a:bodyPr vert="horz" wrap="square" lIns="0" tIns="8467" rIns="0" bIns="0" rtlCol="0">
            <a:spAutoFit/>
          </a:bodyPr>
          <a:lstStyle/>
          <a:p>
            <a:pPr marL="8467">
              <a:spcBef>
                <a:spcPts val="67"/>
              </a:spcBef>
            </a:pPr>
            <a:r>
              <a:rPr lang="fr-FR" spc="-87">
                <a:latin typeface="Verdana" panose="020B0604030504040204" pitchFamily="34" charset="0"/>
                <a:ea typeface="Verdana" panose="020B0604030504040204" pitchFamily="34" charset="0"/>
                <a:cs typeface="Arial"/>
              </a:rPr>
              <a:t>Les recettes du budget public sont de plusieurs natures, notamment en fonction des administrations : </a:t>
            </a:r>
            <a:endParaRPr>
              <a:latin typeface="Verdana" panose="020B0604030504040204" pitchFamily="34" charset="0"/>
              <a:ea typeface="Verdana" panose="020B0604030504040204" pitchFamily="34" charset="0"/>
              <a:cs typeface="Arial"/>
            </a:endParaRPr>
          </a:p>
        </p:txBody>
      </p:sp>
      <p:sp>
        <p:nvSpPr>
          <p:cNvPr id="6" name="Rectangle 5">
            <a:extLst>
              <a:ext uri="{FF2B5EF4-FFF2-40B4-BE49-F238E27FC236}">
                <a16:creationId xmlns:a16="http://schemas.microsoft.com/office/drawing/2014/main" id="{61B1D019-906D-44FD-B0DB-38FD6D03401B}"/>
              </a:ext>
            </a:extLst>
          </p:cNvPr>
          <p:cNvSpPr/>
          <p:nvPr/>
        </p:nvSpPr>
        <p:spPr>
          <a:xfrm>
            <a:off x="677333" y="2215297"/>
            <a:ext cx="3168803" cy="106287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latin typeface="Verdana" panose="020B0604030504040204" pitchFamily="34" charset="0"/>
                <a:ea typeface="Verdana" panose="020B0604030504040204" pitchFamily="34" charset="0"/>
              </a:rPr>
              <a:t>Administrations centrales</a:t>
            </a:r>
          </a:p>
        </p:txBody>
      </p:sp>
      <p:sp>
        <p:nvSpPr>
          <p:cNvPr id="17" name="Rectangle 16">
            <a:extLst>
              <a:ext uri="{FF2B5EF4-FFF2-40B4-BE49-F238E27FC236}">
                <a16:creationId xmlns:a16="http://schemas.microsoft.com/office/drawing/2014/main" id="{C1D0905D-1DCC-4364-A062-FC0A82E5D708}"/>
              </a:ext>
            </a:extLst>
          </p:cNvPr>
          <p:cNvSpPr/>
          <p:nvPr/>
        </p:nvSpPr>
        <p:spPr>
          <a:xfrm>
            <a:off x="4196247" y="2215297"/>
            <a:ext cx="3168803" cy="106287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latin typeface="Verdana" panose="020B0604030504040204" pitchFamily="34" charset="0"/>
                <a:ea typeface="Verdana" panose="020B0604030504040204" pitchFamily="34" charset="0"/>
              </a:rPr>
              <a:t>Administrations de protection sociale</a:t>
            </a:r>
          </a:p>
        </p:txBody>
      </p:sp>
      <p:sp>
        <p:nvSpPr>
          <p:cNvPr id="18" name="Rectangle 17">
            <a:extLst>
              <a:ext uri="{FF2B5EF4-FFF2-40B4-BE49-F238E27FC236}">
                <a16:creationId xmlns:a16="http://schemas.microsoft.com/office/drawing/2014/main" id="{945C7613-04A8-44AF-AA43-F8E32713F826}"/>
              </a:ext>
            </a:extLst>
          </p:cNvPr>
          <p:cNvSpPr/>
          <p:nvPr/>
        </p:nvSpPr>
        <p:spPr>
          <a:xfrm>
            <a:off x="7715161" y="2215297"/>
            <a:ext cx="3168803" cy="106287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latin typeface="Verdana" panose="020B0604030504040204" pitchFamily="34" charset="0"/>
                <a:ea typeface="Verdana" panose="020B0604030504040204" pitchFamily="34" charset="0"/>
              </a:rPr>
              <a:t>Administrations territoriales</a:t>
            </a:r>
          </a:p>
        </p:txBody>
      </p:sp>
      <p:sp>
        <p:nvSpPr>
          <p:cNvPr id="20" name="ZoneTexte 19">
            <a:extLst>
              <a:ext uri="{FF2B5EF4-FFF2-40B4-BE49-F238E27FC236}">
                <a16:creationId xmlns:a16="http://schemas.microsoft.com/office/drawing/2014/main" id="{F2B54D1A-C8DA-4FC4-A529-4E43C5F0BF71}"/>
              </a:ext>
            </a:extLst>
          </p:cNvPr>
          <p:cNvSpPr txBox="1"/>
          <p:nvPr/>
        </p:nvSpPr>
        <p:spPr>
          <a:xfrm>
            <a:off x="4196246" y="3399116"/>
            <a:ext cx="3168803" cy="830997"/>
          </a:xfrm>
          <a:prstGeom prst="rect">
            <a:avLst/>
          </a:prstGeom>
          <a:noFill/>
        </p:spPr>
        <p:txBody>
          <a:bodyPr wrap="square">
            <a:spAutoFit/>
          </a:bodyPr>
          <a:lstStyle/>
          <a:p>
            <a:pPr algn="ctr"/>
            <a:r>
              <a:rPr lang="fr-FR" sz="1200" i="1">
                <a:latin typeface="Verdana" panose="020B0604030504040204" pitchFamily="34" charset="0"/>
                <a:ea typeface="Verdana" panose="020B0604030504040204" pitchFamily="34" charset="0"/>
              </a:rPr>
              <a:t>Cotisations sociales salariés et employeurs (retraite, maladie, allocations familiales, vieillesse, etc.)</a:t>
            </a:r>
          </a:p>
          <a:p>
            <a:pPr algn="ctr"/>
            <a:r>
              <a:rPr lang="fr-FR" sz="1200" i="1">
                <a:latin typeface="Verdana" panose="020B0604030504040204" pitchFamily="34" charset="0"/>
                <a:ea typeface="Verdana" panose="020B0604030504040204" pitchFamily="34" charset="0"/>
              </a:rPr>
              <a:t>CSG</a:t>
            </a:r>
          </a:p>
        </p:txBody>
      </p:sp>
      <p:sp>
        <p:nvSpPr>
          <p:cNvPr id="21" name="ZoneTexte 20">
            <a:extLst>
              <a:ext uri="{FF2B5EF4-FFF2-40B4-BE49-F238E27FC236}">
                <a16:creationId xmlns:a16="http://schemas.microsoft.com/office/drawing/2014/main" id="{62928E34-7179-4315-9C39-315B10D593EB}"/>
              </a:ext>
            </a:extLst>
          </p:cNvPr>
          <p:cNvSpPr txBox="1"/>
          <p:nvPr/>
        </p:nvSpPr>
        <p:spPr>
          <a:xfrm>
            <a:off x="7715161" y="3431826"/>
            <a:ext cx="3168803" cy="1200329"/>
          </a:xfrm>
          <a:prstGeom prst="rect">
            <a:avLst/>
          </a:prstGeom>
          <a:noFill/>
        </p:spPr>
        <p:txBody>
          <a:bodyPr wrap="square">
            <a:spAutoFit/>
          </a:bodyPr>
          <a:lstStyle/>
          <a:p>
            <a:pPr algn="ctr"/>
            <a:r>
              <a:rPr lang="fr-FR" sz="1200" i="1">
                <a:latin typeface="Verdana" panose="020B0604030504040204" pitchFamily="34" charset="0"/>
                <a:ea typeface="Verdana" panose="020B0604030504040204" pitchFamily="34" charset="0"/>
              </a:rPr>
              <a:t>Taxes diverses : taxe d’habitation, taxe foncière, etc. </a:t>
            </a:r>
          </a:p>
          <a:p>
            <a:pPr algn="ctr"/>
            <a:r>
              <a:rPr lang="fr-FR" sz="1200" i="1">
                <a:latin typeface="Verdana" panose="020B0604030504040204" pitchFamily="34" charset="0"/>
                <a:ea typeface="Verdana" panose="020B0604030504040204" pitchFamily="34" charset="0"/>
              </a:rPr>
              <a:t>Dotation globale de fonctionnement (dotations de l’Etat) en fonction de critères objectifs (population, richesse, ressources, charges…)</a:t>
            </a:r>
          </a:p>
        </p:txBody>
      </p:sp>
      <p:sp>
        <p:nvSpPr>
          <p:cNvPr id="22" name="ZoneTexte 21">
            <a:extLst>
              <a:ext uri="{FF2B5EF4-FFF2-40B4-BE49-F238E27FC236}">
                <a16:creationId xmlns:a16="http://schemas.microsoft.com/office/drawing/2014/main" id="{8E5F2020-0A1E-4710-8931-34719B156F53}"/>
              </a:ext>
            </a:extLst>
          </p:cNvPr>
          <p:cNvSpPr txBox="1"/>
          <p:nvPr/>
        </p:nvSpPr>
        <p:spPr>
          <a:xfrm>
            <a:off x="675063" y="3395157"/>
            <a:ext cx="3168803" cy="461665"/>
          </a:xfrm>
          <a:prstGeom prst="rect">
            <a:avLst/>
          </a:prstGeom>
          <a:noFill/>
        </p:spPr>
        <p:txBody>
          <a:bodyPr wrap="square">
            <a:spAutoFit/>
          </a:bodyPr>
          <a:lstStyle/>
          <a:p>
            <a:pPr algn="ctr"/>
            <a:r>
              <a:rPr lang="fr-FR" sz="1200" i="1">
                <a:latin typeface="Verdana" panose="020B0604030504040204" pitchFamily="34" charset="0"/>
                <a:ea typeface="Verdana" panose="020B0604030504040204" pitchFamily="34" charset="0"/>
              </a:rPr>
              <a:t>Impôts</a:t>
            </a:r>
          </a:p>
          <a:p>
            <a:pPr algn="ctr"/>
            <a:r>
              <a:rPr lang="fr-FR" sz="1200" i="1">
                <a:latin typeface="Verdana" panose="020B0604030504040204" pitchFamily="34" charset="0"/>
                <a:ea typeface="Verdana" panose="020B0604030504040204" pitchFamily="34" charset="0"/>
              </a:rPr>
              <a:t>Taxes</a:t>
            </a:r>
          </a:p>
        </p:txBody>
      </p:sp>
      <p:pic>
        <p:nvPicPr>
          <p:cNvPr id="11" name="Graphique 10" descr="Avertissement avec un remplissage uni">
            <a:extLst>
              <a:ext uri="{FF2B5EF4-FFF2-40B4-BE49-F238E27FC236}">
                <a16:creationId xmlns:a16="http://schemas.microsoft.com/office/drawing/2014/main" id="{499F4957-22CD-40B9-85D7-04577E4753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1468" y="5037441"/>
            <a:ext cx="914400" cy="914400"/>
          </a:xfrm>
          <a:prstGeom prst="rect">
            <a:avLst/>
          </a:prstGeom>
        </p:spPr>
      </p:pic>
      <p:sp>
        <p:nvSpPr>
          <p:cNvPr id="23" name="ZoneTexte 22">
            <a:extLst>
              <a:ext uri="{FF2B5EF4-FFF2-40B4-BE49-F238E27FC236}">
                <a16:creationId xmlns:a16="http://schemas.microsoft.com/office/drawing/2014/main" id="{9976FDD9-CA88-46C1-AFC8-64C6E62EABD0}"/>
              </a:ext>
            </a:extLst>
          </p:cNvPr>
          <p:cNvSpPr txBox="1"/>
          <p:nvPr/>
        </p:nvSpPr>
        <p:spPr>
          <a:xfrm>
            <a:off x="2293856" y="4924624"/>
            <a:ext cx="8180894" cy="1384995"/>
          </a:xfrm>
          <a:prstGeom prst="rect">
            <a:avLst/>
          </a:prstGeom>
          <a:noFill/>
        </p:spPr>
        <p:txBody>
          <a:bodyPr wrap="square">
            <a:spAutoFit/>
          </a:bodyPr>
          <a:lstStyle/>
          <a:p>
            <a:pPr algn="ctr"/>
            <a:r>
              <a:rPr lang="fr-FR" sz="1400">
                <a:latin typeface="Verdana" panose="020B0604030504040204" pitchFamily="34" charset="0"/>
                <a:ea typeface="Verdana" panose="020B0604030504040204" pitchFamily="34" charset="0"/>
              </a:rPr>
              <a:t>Les recettes et les dépenses des collectivités territoriales et des administrations de protection sociale ne sont donc </a:t>
            </a:r>
            <a:r>
              <a:rPr lang="fr-FR" sz="1400" u="sng">
                <a:latin typeface="Verdana" panose="020B0604030504040204" pitchFamily="34" charset="0"/>
                <a:ea typeface="Verdana" panose="020B0604030504040204" pitchFamily="34" charset="0"/>
              </a:rPr>
              <a:t>pas inscrites au budget de l’Etat</a:t>
            </a:r>
            <a:r>
              <a:rPr lang="fr-FR" sz="1400">
                <a:latin typeface="Verdana" panose="020B0604030504040204" pitchFamily="34" charset="0"/>
                <a:ea typeface="Verdana" panose="020B0604030504040204" pitchFamily="34" charset="0"/>
              </a:rPr>
              <a:t>, car il s’agit d’établissements à fiscalité propre. Seules les dotations de l’Etat à destination des collectivités le sont (</a:t>
            </a:r>
            <a:r>
              <a:rPr lang="fr-FR" sz="1400" i="1">
                <a:latin typeface="Verdana" panose="020B0604030504040204" pitchFamily="34" charset="0"/>
                <a:ea typeface="Verdana" panose="020B0604030504040204" pitchFamily="34" charset="0"/>
              </a:rPr>
              <a:t>et sont en augmentation dans le PLF 2024</a:t>
            </a:r>
            <a:r>
              <a:rPr lang="fr-FR" sz="1400">
                <a:latin typeface="Verdana" panose="020B0604030504040204" pitchFamily="34" charset="0"/>
                <a:ea typeface="Verdana" panose="020B0604030504040204" pitchFamily="34" charset="0"/>
              </a:rPr>
              <a:t>).</a:t>
            </a:r>
          </a:p>
          <a:p>
            <a:pPr algn="ctr"/>
            <a:r>
              <a:rPr lang="fr-FR" sz="1400">
                <a:latin typeface="Verdana" panose="020B0604030504040204" pitchFamily="34" charset="0"/>
                <a:ea typeface="Verdana" panose="020B0604030504040204" pitchFamily="34" charset="0"/>
              </a:rPr>
              <a:t>Inversement, les collectivités territoriales n’ont donc pas leur mot à dire sur le budget de l’Etat. </a:t>
            </a:r>
          </a:p>
        </p:txBody>
      </p:sp>
    </p:spTree>
    <p:extLst>
      <p:ext uri="{BB962C8B-B14F-4D97-AF65-F5344CB8AC3E}">
        <p14:creationId xmlns:p14="http://schemas.microsoft.com/office/powerpoint/2010/main" val="39930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633306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Le budget de l’Etat</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PLF et PLFSS</a:t>
            </a:r>
            <a:endParaRPr lang="fr-F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29" name="object 6">
            <a:extLst>
              <a:ext uri="{FF2B5EF4-FFF2-40B4-BE49-F238E27FC236}">
                <a16:creationId xmlns:a16="http://schemas.microsoft.com/office/drawing/2014/main" id="{EF7E1111-8A87-49E3-9D40-334758F98AC6}"/>
              </a:ext>
            </a:extLst>
          </p:cNvPr>
          <p:cNvSpPr txBox="1"/>
          <p:nvPr/>
        </p:nvSpPr>
        <p:spPr>
          <a:xfrm>
            <a:off x="677333" y="1434552"/>
            <a:ext cx="10206631" cy="562547"/>
          </a:xfrm>
          <a:prstGeom prst="rect">
            <a:avLst/>
          </a:prstGeom>
        </p:spPr>
        <p:txBody>
          <a:bodyPr vert="horz" wrap="square" lIns="0" tIns="8467" rIns="0" bIns="0" rtlCol="0">
            <a:spAutoFit/>
          </a:bodyPr>
          <a:lstStyle/>
          <a:p>
            <a:pPr marL="8467">
              <a:spcBef>
                <a:spcPts val="67"/>
              </a:spcBef>
            </a:pPr>
            <a:r>
              <a:rPr lang="fr-FR" spc="-87">
                <a:latin typeface="Verdana" panose="020B0604030504040204" pitchFamily="34" charset="0"/>
                <a:ea typeface="Verdana" panose="020B0604030504040204" pitchFamily="34" charset="0"/>
                <a:cs typeface="Arial"/>
              </a:rPr>
              <a:t>Le budget de l’Etat correspond donc à l’ensemble des dépenses et des recettes des administrations centrales.  </a:t>
            </a:r>
            <a:endParaRPr>
              <a:latin typeface="Verdana" panose="020B0604030504040204" pitchFamily="34" charset="0"/>
              <a:ea typeface="Verdana" panose="020B0604030504040204" pitchFamily="34" charset="0"/>
              <a:cs typeface="Arial"/>
            </a:endParaRPr>
          </a:p>
        </p:txBody>
      </p:sp>
      <p:pic>
        <p:nvPicPr>
          <p:cNvPr id="10" name="Graphique 9" descr="Croissance de l'activité avec un remplissage uni">
            <a:extLst>
              <a:ext uri="{FF2B5EF4-FFF2-40B4-BE49-F238E27FC236}">
                <a16:creationId xmlns:a16="http://schemas.microsoft.com/office/drawing/2014/main" id="{700F251B-038A-444A-9449-59686CE6F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58053" y="2062352"/>
            <a:ext cx="625911" cy="625911"/>
          </a:xfrm>
          <a:prstGeom prst="rect">
            <a:avLst/>
          </a:prstGeom>
        </p:spPr>
      </p:pic>
      <p:pic>
        <p:nvPicPr>
          <p:cNvPr id="15" name="Graphique 14" descr="Pièces avec un remplissage uni">
            <a:extLst>
              <a:ext uri="{FF2B5EF4-FFF2-40B4-BE49-F238E27FC236}">
                <a16:creationId xmlns:a16="http://schemas.microsoft.com/office/drawing/2014/main" id="{D4ECE277-CB22-403F-BCED-594F0D0255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6463" y="2062352"/>
            <a:ext cx="573464" cy="573464"/>
          </a:xfrm>
          <a:prstGeom prst="rect">
            <a:avLst/>
          </a:prstGeom>
        </p:spPr>
      </p:pic>
      <p:grpSp>
        <p:nvGrpSpPr>
          <p:cNvPr id="28" name="Groupe 27">
            <a:extLst>
              <a:ext uri="{FF2B5EF4-FFF2-40B4-BE49-F238E27FC236}">
                <a16:creationId xmlns:a16="http://schemas.microsoft.com/office/drawing/2014/main" id="{0F1C4EFC-57A1-4A47-8BF4-2C113463626C}"/>
              </a:ext>
            </a:extLst>
          </p:cNvPr>
          <p:cNvGrpSpPr/>
          <p:nvPr/>
        </p:nvGrpSpPr>
        <p:grpSpPr>
          <a:xfrm>
            <a:off x="2005553" y="2130458"/>
            <a:ext cx="3923908" cy="2200283"/>
            <a:chOff x="2130458" y="2130458"/>
            <a:chExt cx="3525624" cy="2200283"/>
          </a:xfrm>
        </p:grpSpPr>
        <p:sp>
          <p:nvSpPr>
            <p:cNvPr id="8" name="Rectangle 7">
              <a:extLst>
                <a:ext uri="{FF2B5EF4-FFF2-40B4-BE49-F238E27FC236}">
                  <a16:creationId xmlns:a16="http://schemas.microsoft.com/office/drawing/2014/main" id="{66D5FE15-47CD-41CE-A6E2-A4A97341C3CA}"/>
                </a:ext>
              </a:extLst>
            </p:cNvPr>
            <p:cNvSpPr/>
            <p:nvPr/>
          </p:nvSpPr>
          <p:spPr>
            <a:xfrm>
              <a:off x="2130458" y="2130458"/>
              <a:ext cx="3525624" cy="46191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RECETTES</a:t>
              </a:r>
            </a:p>
          </p:txBody>
        </p:sp>
        <p:sp>
          <p:nvSpPr>
            <p:cNvPr id="24" name="ZoneTexte 23">
              <a:extLst>
                <a:ext uri="{FF2B5EF4-FFF2-40B4-BE49-F238E27FC236}">
                  <a16:creationId xmlns:a16="http://schemas.microsoft.com/office/drawing/2014/main" id="{746E9D29-E519-4C73-9088-B2FAEDF9F300}"/>
                </a:ext>
              </a:extLst>
            </p:cNvPr>
            <p:cNvSpPr txBox="1"/>
            <p:nvPr/>
          </p:nvSpPr>
          <p:spPr>
            <a:xfrm>
              <a:off x="2130458" y="2761081"/>
              <a:ext cx="3525624" cy="461665"/>
            </a:xfrm>
            <a:prstGeom prst="rect">
              <a:avLst/>
            </a:prstGeom>
            <a:noFill/>
          </p:spPr>
          <p:txBody>
            <a:bodyPr wrap="square">
              <a:spAutoFit/>
            </a:bodyPr>
            <a:lstStyle/>
            <a:p>
              <a:r>
                <a:rPr lang="fr-FR" sz="1200">
                  <a:latin typeface="Verdana" panose="020B0604030504040204" pitchFamily="34" charset="0"/>
                  <a:ea typeface="Verdana" panose="020B0604030504040204" pitchFamily="34" charset="0"/>
                </a:rPr>
                <a:t>Les recettes de l’Etat sont essentiellement fiscales : taxes, impôts. </a:t>
              </a:r>
            </a:p>
          </p:txBody>
        </p:sp>
        <p:sp>
          <p:nvSpPr>
            <p:cNvPr id="16" name="Rectangle 15">
              <a:extLst>
                <a:ext uri="{FF2B5EF4-FFF2-40B4-BE49-F238E27FC236}">
                  <a16:creationId xmlns:a16="http://schemas.microsoft.com/office/drawing/2014/main" id="{1A670EBB-3390-4932-9849-1CAB597BD348}"/>
                </a:ext>
              </a:extLst>
            </p:cNvPr>
            <p:cNvSpPr/>
            <p:nvPr/>
          </p:nvSpPr>
          <p:spPr>
            <a:xfrm>
              <a:off x="2130458" y="2130458"/>
              <a:ext cx="3525624" cy="2200283"/>
            </a:xfrm>
            <a:prstGeom prst="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 name="Groupe 25">
            <a:extLst>
              <a:ext uri="{FF2B5EF4-FFF2-40B4-BE49-F238E27FC236}">
                <a16:creationId xmlns:a16="http://schemas.microsoft.com/office/drawing/2014/main" id="{21B3CAA2-820D-48A2-ABF1-2540E3857B32}"/>
              </a:ext>
            </a:extLst>
          </p:cNvPr>
          <p:cNvGrpSpPr/>
          <p:nvPr/>
        </p:nvGrpSpPr>
        <p:grpSpPr>
          <a:xfrm>
            <a:off x="6015087" y="2130458"/>
            <a:ext cx="3924575" cy="2200283"/>
            <a:chOff x="5960283" y="2130458"/>
            <a:chExt cx="3526223" cy="2200283"/>
          </a:xfrm>
        </p:grpSpPr>
        <p:sp>
          <p:nvSpPr>
            <p:cNvPr id="19" name="Rectangle 18">
              <a:extLst>
                <a:ext uri="{FF2B5EF4-FFF2-40B4-BE49-F238E27FC236}">
                  <a16:creationId xmlns:a16="http://schemas.microsoft.com/office/drawing/2014/main" id="{66960EAE-751E-4EB5-BA8F-A83B85D4E20C}"/>
                </a:ext>
              </a:extLst>
            </p:cNvPr>
            <p:cNvSpPr/>
            <p:nvPr/>
          </p:nvSpPr>
          <p:spPr>
            <a:xfrm>
              <a:off x="5960882" y="2130458"/>
              <a:ext cx="3525624" cy="46191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DÉPENSES</a:t>
              </a:r>
            </a:p>
          </p:txBody>
        </p:sp>
        <p:sp>
          <p:nvSpPr>
            <p:cNvPr id="25" name="ZoneTexte 24">
              <a:extLst>
                <a:ext uri="{FF2B5EF4-FFF2-40B4-BE49-F238E27FC236}">
                  <a16:creationId xmlns:a16="http://schemas.microsoft.com/office/drawing/2014/main" id="{4FBE3326-BE76-4059-8391-765D06786C25}"/>
                </a:ext>
              </a:extLst>
            </p:cNvPr>
            <p:cNvSpPr txBox="1"/>
            <p:nvPr/>
          </p:nvSpPr>
          <p:spPr>
            <a:xfrm>
              <a:off x="5960882" y="2761081"/>
              <a:ext cx="3525624" cy="1569660"/>
            </a:xfrm>
            <a:prstGeom prst="rect">
              <a:avLst/>
            </a:prstGeom>
            <a:noFill/>
          </p:spPr>
          <p:txBody>
            <a:bodyPr wrap="square">
              <a:spAutoFit/>
            </a:bodyPr>
            <a:lstStyle/>
            <a:p>
              <a:r>
                <a:rPr lang="fr-FR" sz="1200">
                  <a:latin typeface="Verdana" panose="020B0604030504040204" pitchFamily="34" charset="0"/>
                  <a:ea typeface="Verdana" panose="020B0604030504040204" pitchFamily="34" charset="0"/>
                </a:rPr>
                <a:t>Les dépenses de l’Etat sont de 4 natures : </a:t>
              </a:r>
            </a:p>
            <a:p>
              <a:pPr marL="228600" indent="-228600">
                <a:buFont typeface="+mj-lt"/>
                <a:buAutoNum type="arabicPeriod"/>
              </a:pPr>
              <a:r>
                <a:rPr lang="fr-FR" sz="1200">
                  <a:latin typeface="Verdana" panose="020B0604030504040204" pitchFamily="34" charset="0"/>
                  <a:ea typeface="Verdana" panose="020B0604030504040204" pitchFamily="34" charset="0"/>
                </a:rPr>
                <a:t>Les dépenses de fonctionnement (ex. salaires) : Education, Sécurité, Justice…</a:t>
              </a:r>
            </a:p>
            <a:p>
              <a:pPr marL="228600" indent="-228600">
                <a:buFont typeface="+mj-lt"/>
                <a:buAutoNum type="arabicPeriod"/>
              </a:pPr>
              <a:r>
                <a:rPr lang="fr-FR" sz="1200">
                  <a:latin typeface="Verdana" panose="020B0604030504040204" pitchFamily="34" charset="0"/>
                  <a:ea typeface="Verdana" panose="020B0604030504040204" pitchFamily="34" charset="0"/>
                </a:rPr>
                <a:t>Les interventions sociales et économiques (y compris auprès de l’UE)</a:t>
              </a:r>
            </a:p>
            <a:p>
              <a:pPr marL="228600" indent="-228600">
                <a:buFont typeface="+mj-lt"/>
                <a:buAutoNum type="arabicPeriod"/>
              </a:pPr>
              <a:r>
                <a:rPr lang="fr-FR" sz="1200">
                  <a:latin typeface="Verdana" panose="020B0604030504040204" pitchFamily="34" charset="0"/>
                  <a:ea typeface="Verdana" panose="020B0604030504040204" pitchFamily="34" charset="0"/>
                </a:rPr>
                <a:t>Les équipements et investissements (ex. routes)</a:t>
              </a:r>
            </a:p>
            <a:p>
              <a:pPr marL="228600" indent="-228600">
                <a:buFont typeface="+mj-lt"/>
                <a:buAutoNum type="arabicPeriod"/>
              </a:pPr>
              <a:r>
                <a:rPr lang="fr-FR" sz="1200">
                  <a:latin typeface="Verdana" panose="020B0604030504040204" pitchFamily="34" charset="0"/>
                  <a:ea typeface="Verdana" panose="020B0604030504040204" pitchFamily="34" charset="0"/>
                </a:rPr>
                <a:t>Les intérêts de la dette  </a:t>
              </a:r>
            </a:p>
          </p:txBody>
        </p:sp>
        <p:sp>
          <p:nvSpPr>
            <p:cNvPr id="27" name="Rectangle 26">
              <a:extLst>
                <a:ext uri="{FF2B5EF4-FFF2-40B4-BE49-F238E27FC236}">
                  <a16:creationId xmlns:a16="http://schemas.microsoft.com/office/drawing/2014/main" id="{187D8C77-6DDD-4D62-939E-8472CF920CFE}"/>
                </a:ext>
              </a:extLst>
            </p:cNvPr>
            <p:cNvSpPr/>
            <p:nvPr/>
          </p:nvSpPr>
          <p:spPr>
            <a:xfrm>
              <a:off x="5960283" y="2143498"/>
              <a:ext cx="3525624" cy="2187243"/>
            </a:xfrm>
            <a:prstGeom prst="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0" name="ZoneTexte 29">
            <a:extLst>
              <a:ext uri="{FF2B5EF4-FFF2-40B4-BE49-F238E27FC236}">
                <a16:creationId xmlns:a16="http://schemas.microsoft.com/office/drawing/2014/main" id="{00D152AD-3DFD-42FC-AE05-BE7C033F6338}"/>
              </a:ext>
            </a:extLst>
          </p:cNvPr>
          <p:cNvSpPr txBox="1"/>
          <p:nvPr/>
        </p:nvSpPr>
        <p:spPr>
          <a:xfrm>
            <a:off x="2005553" y="5380348"/>
            <a:ext cx="8180894" cy="738664"/>
          </a:xfrm>
          <a:prstGeom prst="rect">
            <a:avLst/>
          </a:prstGeom>
          <a:noFill/>
        </p:spPr>
        <p:txBody>
          <a:bodyPr wrap="square">
            <a:spAutoFit/>
          </a:bodyPr>
          <a:lstStyle/>
          <a:p>
            <a:pPr algn="ctr"/>
            <a:r>
              <a:rPr lang="fr-FR" sz="1400">
                <a:latin typeface="Verdana" panose="020B0604030504040204" pitchFamily="34" charset="0"/>
                <a:ea typeface="Verdana" panose="020B0604030504040204" pitchFamily="34" charset="0"/>
              </a:rPr>
              <a:t>Le </a:t>
            </a:r>
            <a:r>
              <a:rPr lang="fr-FR" sz="1400" b="1" u="sng">
                <a:latin typeface="Verdana" panose="020B0604030504040204" pitchFamily="34" charset="0"/>
                <a:ea typeface="Verdana" panose="020B0604030504040204" pitchFamily="34" charset="0"/>
              </a:rPr>
              <a:t>Projet de Loi de Finances (PLF)</a:t>
            </a:r>
            <a:r>
              <a:rPr lang="fr-FR" sz="1400" b="1">
                <a:latin typeface="Verdana" panose="020B0604030504040204" pitchFamily="34" charset="0"/>
                <a:ea typeface="Verdana" panose="020B0604030504040204" pitchFamily="34" charset="0"/>
              </a:rPr>
              <a:t> </a:t>
            </a:r>
            <a:r>
              <a:rPr lang="fr-FR" sz="1400">
                <a:latin typeface="Verdana" panose="020B0604030504040204" pitchFamily="34" charset="0"/>
                <a:ea typeface="Verdana" panose="020B0604030504040204" pitchFamily="34" charset="0"/>
              </a:rPr>
              <a:t>propose l’ensemble des recettes et des dépenses de l’Etat pour l’année suivante. Il détermine ainsi le budget : nature, montant et affectation des ressources et des charges. </a:t>
            </a:r>
          </a:p>
        </p:txBody>
      </p:sp>
      <p:sp>
        <p:nvSpPr>
          <p:cNvPr id="6" name="ZoneTexte 5">
            <a:extLst>
              <a:ext uri="{FF2B5EF4-FFF2-40B4-BE49-F238E27FC236}">
                <a16:creationId xmlns:a16="http://schemas.microsoft.com/office/drawing/2014/main" id="{19BD062F-E7B6-4158-8BE7-F1814C1140EA}"/>
              </a:ext>
            </a:extLst>
          </p:cNvPr>
          <p:cNvSpPr txBox="1"/>
          <p:nvPr/>
        </p:nvSpPr>
        <p:spPr>
          <a:xfrm>
            <a:off x="2790825" y="4448175"/>
            <a:ext cx="2400300" cy="861774"/>
          </a:xfrm>
          <a:prstGeom prst="rect">
            <a:avLst/>
          </a:prstGeom>
          <a:noFill/>
        </p:spPr>
        <p:txBody>
          <a:bodyPr wrap="square" rtlCol="0">
            <a:spAutoFit/>
          </a:bodyPr>
          <a:lstStyle/>
          <a:p>
            <a:pPr algn="ctr"/>
            <a:r>
              <a:rPr lang="fr-FR" b="1">
                <a:solidFill>
                  <a:srgbClr val="1F497D"/>
                </a:solidFill>
                <a:latin typeface="Verdana" panose="020B0604030504040204" pitchFamily="34" charset="0"/>
                <a:ea typeface="Verdana" panose="020B0604030504040204" pitchFamily="34" charset="0"/>
              </a:rPr>
              <a:t>349,4 Milliards d’Euros</a:t>
            </a:r>
          </a:p>
          <a:p>
            <a:pPr algn="ctr"/>
            <a:r>
              <a:rPr lang="fr-FR" sz="1200" i="1">
                <a:solidFill>
                  <a:srgbClr val="1F497D"/>
                </a:solidFill>
                <a:latin typeface="Verdana" panose="020B0604030504040204" pitchFamily="34" charset="0"/>
                <a:ea typeface="Verdana" panose="020B0604030504040204" pitchFamily="34" charset="0"/>
              </a:rPr>
              <a:t>(2024)</a:t>
            </a:r>
          </a:p>
        </p:txBody>
      </p:sp>
      <p:sp>
        <p:nvSpPr>
          <p:cNvPr id="20" name="ZoneTexte 19">
            <a:extLst>
              <a:ext uri="{FF2B5EF4-FFF2-40B4-BE49-F238E27FC236}">
                <a16:creationId xmlns:a16="http://schemas.microsoft.com/office/drawing/2014/main" id="{7176A455-E320-4AD5-B010-E16CD7B27AFE}"/>
              </a:ext>
            </a:extLst>
          </p:cNvPr>
          <p:cNvSpPr txBox="1"/>
          <p:nvPr/>
        </p:nvSpPr>
        <p:spPr>
          <a:xfrm>
            <a:off x="6776891" y="4446927"/>
            <a:ext cx="2400300" cy="1107996"/>
          </a:xfrm>
          <a:prstGeom prst="rect">
            <a:avLst/>
          </a:prstGeom>
          <a:noFill/>
        </p:spPr>
        <p:txBody>
          <a:bodyPr wrap="square" rtlCol="0">
            <a:spAutoFit/>
          </a:bodyPr>
          <a:lstStyle/>
          <a:p>
            <a:pPr algn="ctr"/>
            <a:r>
              <a:rPr lang="fr-FR" b="1">
                <a:solidFill>
                  <a:srgbClr val="1F497D"/>
                </a:solidFill>
                <a:latin typeface="Verdana" panose="020B0604030504040204" pitchFamily="34" charset="0"/>
                <a:ea typeface="Verdana" panose="020B0604030504040204" pitchFamily="34" charset="0"/>
              </a:rPr>
              <a:t>491 Milliards d’Euros</a:t>
            </a:r>
          </a:p>
          <a:p>
            <a:pPr algn="ctr"/>
            <a:r>
              <a:rPr lang="fr-FR" sz="1200" i="1">
                <a:solidFill>
                  <a:srgbClr val="1F497D"/>
                </a:solidFill>
                <a:latin typeface="Verdana" panose="020B0604030504040204" pitchFamily="34" charset="0"/>
                <a:ea typeface="Verdana" panose="020B0604030504040204" pitchFamily="34" charset="0"/>
              </a:rPr>
              <a:t>(2024)</a:t>
            </a:r>
          </a:p>
          <a:p>
            <a:pPr algn="ctr"/>
            <a:endParaRPr lang="fr-FR" b="1">
              <a:solidFill>
                <a:srgbClr val="1F497D"/>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919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74" y="308044"/>
            <a:ext cx="1212850" cy="139700"/>
          </a:xfrm>
          <a:custGeom>
            <a:avLst/>
            <a:gdLst/>
            <a:ahLst/>
            <a:cxnLst/>
            <a:rect l="l" t="t" r="r" b="b"/>
            <a:pathLst>
              <a:path w="1819275" h="209550">
                <a:moveTo>
                  <a:pt x="1819051" y="209549"/>
                </a:moveTo>
                <a:lnTo>
                  <a:pt x="0" y="209549"/>
                </a:lnTo>
                <a:lnTo>
                  <a:pt x="0" y="0"/>
                </a:lnTo>
                <a:lnTo>
                  <a:pt x="1819051" y="0"/>
                </a:lnTo>
                <a:lnTo>
                  <a:pt x="1819051" y="209549"/>
                </a:lnTo>
                <a:close/>
              </a:path>
            </a:pathLst>
          </a:custGeom>
          <a:solidFill>
            <a:srgbClr val="FFBF00"/>
          </a:solidFill>
        </p:spPr>
        <p:txBody>
          <a:bodyPr wrap="square" lIns="0" tIns="0" rIns="0" bIns="0" rtlCol="0"/>
          <a:lstStyle/>
          <a:p>
            <a:endParaRPr sz="1200"/>
          </a:p>
        </p:txBody>
      </p:sp>
      <p:sp>
        <p:nvSpPr>
          <p:cNvPr id="3" name="object 3"/>
          <p:cNvSpPr/>
          <p:nvPr/>
        </p:nvSpPr>
        <p:spPr>
          <a:xfrm>
            <a:off x="686296" y="6404725"/>
            <a:ext cx="824653" cy="63500"/>
          </a:xfrm>
          <a:custGeom>
            <a:avLst/>
            <a:gdLst/>
            <a:ahLst/>
            <a:cxnLst/>
            <a:rect l="l" t="t" r="r" b="b"/>
            <a:pathLst>
              <a:path w="1236980" h="95250">
                <a:moveTo>
                  <a:pt x="1236761" y="95249"/>
                </a:moveTo>
                <a:lnTo>
                  <a:pt x="0" y="95249"/>
                </a:lnTo>
                <a:lnTo>
                  <a:pt x="0" y="0"/>
                </a:lnTo>
                <a:lnTo>
                  <a:pt x="1236761" y="0"/>
                </a:lnTo>
                <a:lnTo>
                  <a:pt x="1236761" y="95249"/>
                </a:lnTo>
                <a:close/>
              </a:path>
            </a:pathLst>
          </a:custGeom>
          <a:solidFill>
            <a:srgbClr val="FFBF00"/>
          </a:solidFill>
        </p:spPr>
        <p:txBody>
          <a:bodyPr wrap="square" lIns="0" tIns="0" rIns="0" bIns="0" rtlCol="0"/>
          <a:lstStyle/>
          <a:p>
            <a:endParaRPr sz="1200"/>
          </a:p>
        </p:txBody>
      </p:sp>
      <p:sp>
        <p:nvSpPr>
          <p:cNvPr id="4" name="object 4"/>
          <p:cNvSpPr txBox="1"/>
          <p:nvPr/>
        </p:nvSpPr>
        <p:spPr>
          <a:xfrm>
            <a:off x="677333" y="571251"/>
            <a:ext cx="6333067" cy="511316"/>
          </a:xfrm>
          <a:prstGeom prst="rect">
            <a:avLst/>
          </a:prstGeom>
        </p:spPr>
        <p:txBody>
          <a:bodyPr vert="horz" wrap="square" lIns="0" tIns="8467" rIns="0" bIns="0" rtlCol="0">
            <a:spAutoFit/>
          </a:bodyPr>
          <a:lstStyle/>
          <a:p>
            <a:pPr marL="8467">
              <a:spcBef>
                <a:spcPts val="67"/>
              </a:spcBef>
            </a:pPr>
            <a:r>
              <a:rPr lang="fr-FR" sz="3267" b="1" spc="-287">
                <a:solidFill>
                  <a:srgbClr val="1F497D"/>
                </a:solidFill>
                <a:latin typeface="Verdana"/>
                <a:cs typeface="Verdana"/>
              </a:rPr>
              <a:t>La protection sociale</a:t>
            </a:r>
            <a:endParaRPr lang="fr-FR" sz="3267">
              <a:latin typeface="Verdana"/>
              <a:cs typeface="Verdana"/>
            </a:endParaRPr>
          </a:p>
        </p:txBody>
      </p:sp>
      <p:sp>
        <p:nvSpPr>
          <p:cNvPr id="5" name="object 5"/>
          <p:cNvSpPr txBox="1"/>
          <p:nvPr/>
        </p:nvSpPr>
        <p:spPr>
          <a:xfrm>
            <a:off x="677333" y="6508463"/>
            <a:ext cx="7247467" cy="234317"/>
          </a:xfrm>
          <a:prstGeom prst="rect">
            <a:avLst/>
          </a:prstGeom>
        </p:spPr>
        <p:txBody>
          <a:bodyPr vert="horz" wrap="square" lIns="0" tIns="8467" rIns="0" bIns="0" rtlCol="0">
            <a:spAutoFit/>
          </a:bodyPr>
          <a:lstStyle/>
          <a:p>
            <a:pPr marL="8467">
              <a:spcBef>
                <a:spcPts val="67"/>
              </a:spcBef>
            </a:pPr>
            <a:r>
              <a:rPr lang="fr-FR" sz="1467" b="1" spc="-13">
                <a:solidFill>
                  <a:srgbClr val="1F497D"/>
                </a:solidFill>
                <a:latin typeface="Arial"/>
                <a:cs typeface="Arial"/>
              </a:rPr>
              <a:t>PLF et PLFSS</a:t>
            </a:r>
            <a:endParaRPr lang="fr-FR" sz="1467">
              <a:latin typeface="Trebuchet MS"/>
              <a:cs typeface="Trebuchet MS"/>
            </a:endParaRPr>
          </a:p>
        </p:txBody>
      </p:sp>
      <p:pic>
        <p:nvPicPr>
          <p:cNvPr id="7" name="object 7"/>
          <p:cNvPicPr/>
          <p:nvPr/>
        </p:nvPicPr>
        <p:blipFill>
          <a:blip r:embed="rId3" cstate="print"/>
          <a:stretch>
            <a:fillRect/>
          </a:stretch>
        </p:blipFill>
        <p:spPr>
          <a:xfrm>
            <a:off x="10883964" y="376965"/>
            <a:ext cx="1009649" cy="1142999"/>
          </a:xfrm>
          <a:prstGeom prst="rect">
            <a:avLst/>
          </a:prstGeom>
        </p:spPr>
      </p:pic>
      <p:sp>
        <p:nvSpPr>
          <p:cNvPr id="29" name="object 6">
            <a:extLst>
              <a:ext uri="{FF2B5EF4-FFF2-40B4-BE49-F238E27FC236}">
                <a16:creationId xmlns:a16="http://schemas.microsoft.com/office/drawing/2014/main" id="{EF7E1111-8A87-49E3-9D40-334758F98AC6}"/>
              </a:ext>
            </a:extLst>
          </p:cNvPr>
          <p:cNvSpPr txBox="1"/>
          <p:nvPr/>
        </p:nvSpPr>
        <p:spPr>
          <a:xfrm>
            <a:off x="677333" y="1206074"/>
            <a:ext cx="10206631" cy="1432016"/>
          </a:xfrm>
          <a:prstGeom prst="rect">
            <a:avLst/>
          </a:prstGeom>
        </p:spPr>
        <p:txBody>
          <a:bodyPr vert="horz" wrap="square" lIns="0" tIns="8467" rIns="0" bIns="0" rtlCol="0">
            <a:spAutoFit/>
          </a:bodyPr>
          <a:lstStyle/>
          <a:p>
            <a:pPr marL="8467">
              <a:spcBef>
                <a:spcPts val="67"/>
              </a:spcBef>
            </a:pPr>
            <a:r>
              <a:rPr lang="fr-FR" spc="-87">
                <a:latin typeface="Verdana" panose="020B0604030504040204" pitchFamily="34" charset="0"/>
                <a:ea typeface="Verdana" panose="020B0604030504040204" pitchFamily="34" charset="0"/>
                <a:cs typeface="Arial"/>
              </a:rPr>
              <a:t>La protection sociale correspond à l’ensemble des mécanismes permettant de faire face à des risques sociaux : maladie, vieillesse, maternité/paternité, accidents du travail, chômage.</a:t>
            </a:r>
          </a:p>
          <a:p>
            <a:pPr marL="8467">
              <a:spcBef>
                <a:spcPts val="67"/>
              </a:spcBef>
            </a:pPr>
            <a:endParaRPr lang="fr-FR" spc="-87">
              <a:latin typeface="Verdana" panose="020B0604030504040204" pitchFamily="34" charset="0"/>
              <a:ea typeface="Verdana" panose="020B0604030504040204" pitchFamily="34" charset="0"/>
              <a:cs typeface="Arial"/>
            </a:endParaRPr>
          </a:p>
          <a:p>
            <a:pPr marL="8467">
              <a:spcBef>
                <a:spcPts val="67"/>
              </a:spcBef>
            </a:pPr>
            <a:r>
              <a:rPr lang="fr-FR" b="1" spc="-87">
                <a:latin typeface="Verdana" panose="020B0604030504040204" pitchFamily="34" charset="0"/>
                <a:ea typeface="Verdana" panose="020B0604030504040204" pitchFamily="34" charset="0"/>
                <a:cs typeface="Arial"/>
              </a:rPr>
              <a:t>Deux types de mécanismes : </a:t>
            </a:r>
          </a:p>
          <a:p>
            <a:pPr marL="8467">
              <a:spcBef>
                <a:spcPts val="67"/>
              </a:spcBef>
            </a:pPr>
            <a:endParaRPr>
              <a:latin typeface="Verdana" panose="020B0604030504040204" pitchFamily="34" charset="0"/>
              <a:ea typeface="Verdana" panose="020B0604030504040204" pitchFamily="34" charset="0"/>
              <a:cs typeface="Arial"/>
            </a:endParaRPr>
          </a:p>
        </p:txBody>
      </p:sp>
      <p:sp>
        <p:nvSpPr>
          <p:cNvPr id="9" name="Rectangle 8">
            <a:extLst>
              <a:ext uri="{FF2B5EF4-FFF2-40B4-BE49-F238E27FC236}">
                <a16:creationId xmlns:a16="http://schemas.microsoft.com/office/drawing/2014/main" id="{91A22281-7757-4CC3-B1FF-B994758F33CA}"/>
              </a:ext>
            </a:extLst>
          </p:cNvPr>
          <p:cNvSpPr/>
          <p:nvPr/>
        </p:nvSpPr>
        <p:spPr>
          <a:xfrm>
            <a:off x="675063" y="2638090"/>
            <a:ext cx="3168803" cy="106287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latin typeface="Verdana" panose="020B0604030504040204" pitchFamily="34" charset="0"/>
                <a:ea typeface="Verdana" panose="020B0604030504040204" pitchFamily="34" charset="0"/>
              </a:rPr>
              <a:t>Prestations de services sociaux (accès à des services à prix réduits ou gratuits)</a:t>
            </a:r>
          </a:p>
        </p:txBody>
      </p:sp>
      <p:sp>
        <p:nvSpPr>
          <p:cNvPr id="12" name="Rectangle 11">
            <a:extLst>
              <a:ext uri="{FF2B5EF4-FFF2-40B4-BE49-F238E27FC236}">
                <a16:creationId xmlns:a16="http://schemas.microsoft.com/office/drawing/2014/main" id="{B28DD4D5-2FB5-4C30-B64B-03FDAC8BB3F0}"/>
              </a:ext>
            </a:extLst>
          </p:cNvPr>
          <p:cNvSpPr/>
          <p:nvPr/>
        </p:nvSpPr>
        <p:spPr>
          <a:xfrm>
            <a:off x="5999538" y="2638090"/>
            <a:ext cx="3168803" cy="106287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latin typeface="Verdana" panose="020B0604030504040204" pitchFamily="34" charset="0"/>
                <a:ea typeface="Verdana" panose="020B0604030504040204" pitchFamily="34" charset="0"/>
              </a:rPr>
              <a:t>Prestations sociales, versées directement par les organismes aux individus</a:t>
            </a:r>
          </a:p>
        </p:txBody>
      </p:sp>
      <p:sp>
        <p:nvSpPr>
          <p:cNvPr id="13" name="Rectangle 12">
            <a:extLst>
              <a:ext uri="{FF2B5EF4-FFF2-40B4-BE49-F238E27FC236}">
                <a16:creationId xmlns:a16="http://schemas.microsoft.com/office/drawing/2014/main" id="{827B0428-6B57-46FF-97E1-B38827EE3641}"/>
              </a:ext>
            </a:extLst>
          </p:cNvPr>
          <p:cNvSpPr/>
          <p:nvPr/>
        </p:nvSpPr>
        <p:spPr>
          <a:xfrm>
            <a:off x="3733800" y="4066170"/>
            <a:ext cx="2362200" cy="1744080"/>
          </a:xfrm>
          <a:prstGeom prst="rect">
            <a:avLst/>
          </a:prstGeom>
          <a:solidFill>
            <a:srgbClr val="B8D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latin typeface="Verdana" panose="020B0604030504040204" pitchFamily="34" charset="0"/>
                <a:ea typeface="Verdana" panose="020B0604030504040204" pitchFamily="34" charset="0"/>
              </a:rPr>
              <a:t>Une logique d’assurance, basée sur des cotisations : </a:t>
            </a:r>
            <a:r>
              <a:rPr lang="fr-FR" sz="1400">
                <a:solidFill>
                  <a:schemeClr val="tx1"/>
                </a:solidFill>
                <a:latin typeface="Verdana" panose="020B0604030504040204" pitchFamily="34" charset="0"/>
                <a:ea typeface="Verdana" panose="020B0604030504040204" pitchFamily="34" charset="0"/>
              </a:rPr>
              <a:t>allocations chômage, indemnités journalières de maladie…</a:t>
            </a:r>
          </a:p>
        </p:txBody>
      </p:sp>
      <p:sp>
        <p:nvSpPr>
          <p:cNvPr id="14" name="Rectangle 13">
            <a:extLst>
              <a:ext uri="{FF2B5EF4-FFF2-40B4-BE49-F238E27FC236}">
                <a16:creationId xmlns:a16="http://schemas.microsoft.com/office/drawing/2014/main" id="{B98E63C4-C3FA-4420-B79F-1917DC0DE483}"/>
              </a:ext>
            </a:extLst>
          </p:cNvPr>
          <p:cNvSpPr/>
          <p:nvPr/>
        </p:nvSpPr>
        <p:spPr>
          <a:xfrm>
            <a:off x="6402839" y="4066170"/>
            <a:ext cx="2362200" cy="1744080"/>
          </a:xfrm>
          <a:prstGeom prst="rect">
            <a:avLst/>
          </a:prstGeom>
          <a:solidFill>
            <a:srgbClr val="B8D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latin typeface="Verdana" panose="020B0604030504040204" pitchFamily="34" charset="0"/>
                <a:ea typeface="Verdana" panose="020B0604030504040204" pitchFamily="34" charset="0"/>
              </a:rPr>
              <a:t>Une logique d’assistance pour lutter contre la pauvreté</a:t>
            </a:r>
            <a:r>
              <a:rPr lang="fr-FR" sz="1400">
                <a:solidFill>
                  <a:schemeClr val="tx1"/>
                </a:solidFill>
                <a:latin typeface="Verdana" panose="020B0604030504040204" pitchFamily="34" charset="0"/>
                <a:ea typeface="Verdana" panose="020B0604030504040204" pitchFamily="34" charset="0"/>
              </a:rPr>
              <a:t>, sans cotisation mais sous condition de ressources : RSA</a:t>
            </a:r>
          </a:p>
        </p:txBody>
      </p:sp>
      <p:sp>
        <p:nvSpPr>
          <p:cNvPr id="15" name="Rectangle 14">
            <a:extLst>
              <a:ext uri="{FF2B5EF4-FFF2-40B4-BE49-F238E27FC236}">
                <a16:creationId xmlns:a16="http://schemas.microsoft.com/office/drawing/2014/main" id="{0F531BDE-555C-4784-B271-BDADE5E2184F}"/>
              </a:ext>
            </a:extLst>
          </p:cNvPr>
          <p:cNvSpPr/>
          <p:nvPr/>
        </p:nvSpPr>
        <p:spPr>
          <a:xfrm>
            <a:off x="9071878" y="4066170"/>
            <a:ext cx="2362200" cy="1744080"/>
          </a:xfrm>
          <a:prstGeom prst="rect">
            <a:avLst/>
          </a:prstGeom>
          <a:solidFill>
            <a:srgbClr val="B8D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latin typeface="Verdana" panose="020B0604030504040204" pitchFamily="34" charset="0"/>
                <a:ea typeface="Verdana" panose="020B0604030504040204" pitchFamily="34" charset="0"/>
              </a:rPr>
              <a:t>Une logique de protection universelle</a:t>
            </a:r>
            <a:r>
              <a:rPr lang="fr-FR" sz="1400">
                <a:solidFill>
                  <a:schemeClr val="tx1"/>
                </a:solidFill>
                <a:latin typeface="Verdana" panose="020B0604030504040204" pitchFamily="34" charset="0"/>
                <a:ea typeface="Verdana" panose="020B0604030504040204" pitchFamily="34" charset="0"/>
              </a:rPr>
              <a:t>, sans condition préalable de ressources ou de cotisations</a:t>
            </a:r>
          </a:p>
        </p:txBody>
      </p:sp>
      <p:cxnSp>
        <p:nvCxnSpPr>
          <p:cNvPr id="16" name="Connecteur droit avec flèche 15">
            <a:extLst>
              <a:ext uri="{FF2B5EF4-FFF2-40B4-BE49-F238E27FC236}">
                <a16:creationId xmlns:a16="http://schemas.microsoft.com/office/drawing/2014/main" id="{394B88E9-FE2F-44FE-A7CA-47720C3C024A}"/>
              </a:ext>
            </a:extLst>
          </p:cNvPr>
          <p:cNvCxnSpPr>
            <a:stCxn id="12" idx="2"/>
            <a:endCxn id="14" idx="0"/>
          </p:cNvCxnSpPr>
          <p:nvPr/>
        </p:nvCxnSpPr>
        <p:spPr>
          <a:xfrm flipH="1">
            <a:off x="7583939" y="3700963"/>
            <a:ext cx="1" cy="365207"/>
          </a:xfrm>
          <a:prstGeom prst="straightConnector1">
            <a:avLst/>
          </a:prstGeom>
          <a:ln>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4A1E8C0B-17E1-46F5-9D03-12D705560BBD}"/>
              </a:ext>
            </a:extLst>
          </p:cNvPr>
          <p:cNvCxnSpPr>
            <a:cxnSpLocks/>
            <a:stCxn id="12" idx="2"/>
            <a:endCxn id="15" idx="0"/>
          </p:cNvCxnSpPr>
          <p:nvPr/>
        </p:nvCxnSpPr>
        <p:spPr>
          <a:xfrm>
            <a:off x="7583940" y="3700963"/>
            <a:ext cx="2669038" cy="365207"/>
          </a:xfrm>
          <a:prstGeom prst="straightConnector1">
            <a:avLst/>
          </a:prstGeom>
          <a:ln>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FF67D18C-BAED-41FE-B812-96EA941CBF30}"/>
              </a:ext>
            </a:extLst>
          </p:cNvPr>
          <p:cNvCxnSpPr>
            <a:cxnSpLocks/>
            <a:stCxn id="12" idx="2"/>
          </p:cNvCxnSpPr>
          <p:nvPr/>
        </p:nvCxnSpPr>
        <p:spPr>
          <a:xfrm flipH="1">
            <a:off x="4743450" y="3700963"/>
            <a:ext cx="2840490" cy="451937"/>
          </a:xfrm>
          <a:prstGeom prst="straightConnector1">
            <a:avLst/>
          </a:prstGeom>
          <a:ln>
            <a:solidFill>
              <a:srgbClr val="1F497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99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10192d7d-8964-4210-be77-793ecbe0685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C85ACF57213540B747CA486F598B25" ma:contentTypeVersion="10" ma:contentTypeDescription="Crée un document." ma:contentTypeScope="" ma:versionID="5c3ae42b4d2e49bf1ef016f699320564">
  <xsd:schema xmlns:xsd="http://www.w3.org/2001/XMLSchema" xmlns:xs="http://www.w3.org/2001/XMLSchema" xmlns:p="http://schemas.microsoft.com/office/2006/metadata/properties" xmlns:ns2="10192d7d-8964-4210-be77-793ecbe06853" xmlns:ns3="0bb10f8d-0dda-4f0d-9767-f0fa9873a943" targetNamespace="http://schemas.microsoft.com/office/2006/metadata/properties" ma:root="true" ma:fieldsID="2866e5e45c6754acc63c4e8c86a0285b" ns2:_="" ns3:_="">
    <xsd:import namespace="10192d7d-8964-4210-be77-793ecbe06853"/>
    <xsd:import namespace="0bb10f8d-0dda-4f0d-9767-f0fa9873a943"/>
    <xsd:element name="properties">
      <xsd:complexType>
        <xsd:sequence>
          <xsd:element name="documentManagement">
            <xsd:complexType>
              <xsd:all>
                <xsd:element ref="ns2:MediaServiceMetadata" minOccurs="0"/>
                <xsd:element ref="ns2:MediaServiceFastMetadata" minOccurs="0"/>
                <xsd:element ref="ns2:Date"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2d7d-8964-4210-be77-793ecbe068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0" nillable="true" ma:displayName="Date" ma:format="DateOnly" ma:internalName="Date">
      <xsd:simpleType>
        <xsd:restriction base="dms:DateTim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bb10f8d-0dda-4f0d-9767-f0fa9873a943"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CCBB5E-3BE1-40EA-8783-0F5FCBA14EC3}">
  <ds:schemaRefs>
    <ds:schemaRef ds:uri="http://purl.org/dc/elements/1.1/"/>
    <ds:schemaRef ds:uri="http://schemas.microsoft.com/office/2006/documentManagement/types"/>
    <ds:schemaRef ds:uri="10192d7d-8964-4210-be77-793ecbe06853"/>
    <ds:schemaRef ds:uri="http://purl.org/dc/terms/"/>
    <ds:schemaRef ds:uri="http://schemas.openxmlformats.org/package/2006/metadata/core-properties"/>
    <ds:schemaRef ds:uri="http://purl.org/dc/dcmitype/"/>
    <ds:schemaRef ds:uri="http://schemas.microsoft.com/office/infopath/2007/PartnerControls"/>
    <ds:schemaRef ds:uri="0bb10f8d-0dda-4f0d-9767-f0fa9873a94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B403DD9-B114-4F47-834F-C008936A3FA0}">
  <ds:schemaRefs>
    <ds:schemaRef ds:uri="0bb10f8d-0dda-4f0d-9767-f0fa9873a943"/>
    <ds:schemaRef ds:uri="10192d7d-8964-4210-be77-793ecbe068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A93B4A3-5AFD-4F5F-9F79-930E0C3DB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12353</Words>
  <Application>Microsoft Office PowerPoint</Application>
  <PresentationFormat>Grand écran</PresentationFormat>
  <Paragraphs>1141</Paragraphs>
  <Slides>68</Slides>
  <Notes>41</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68</vt:i4>
      </vt:variant>
    </vt:vector>
  </HeadingPairs>
  <TitlesOfParts>
    <vt:vector size="84" baseType="lpstr">
      <vt:lpstr>Arial</vt:lpstr>
      <vt:lpstr>Arial,Sans-Serif</vt:lpstr>
      <vt:lpstr>Biome</vt:lpstr>
      <vt:lpstr>Calibri</vt:lpstr>
      <vt:lpstr>Calibri Light</vt:lpstr>
      <vt:lpstr>Courier New</vt:lpstr>
      <vt:lpstr>roboto</vt:lpstr>
      <vt:lpstr>Symbol</vt:lpstr>
      <vt:lpstr>Tahoma</vt:lpstr>
      <vt:lpstr>Times New Roman</vt:lpstr>
      <vt:lpstr>Trebuchet MS</vt:lpstr>
      <vt:lpstr>TW Cen MT</vt:lpstr>
      <vt:lpstr>TW Cen MT</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Pacte des Solidarités 2023-2027</vt:lpstr>
      <vt:lpstr>Le Pacte des Solidarités 2023-2027</vt:lpstr>
      <vt:lpstr>Présentation PowerPoint</vt:lpstr>
      <vt:lpstr>Présentation PowerPoint</vt:lpstr>
      <vt:lpstr>Présentation PowerPoint</vt:lpstr>
      <vt:lpstr>Présentation PowerPoint</vt:lpstr>
      <vt:lpstr>Présentation PowerPoint</vt:lpstr>
      <vt:lpstr>C'est quoi la promesse inclusive des Jeux ?</vt:lpstr>
      <vt:lpstr>Comment ça s'organise ?</vt:lpstr>
      <vt:lpstr>En quoi ça nous concerne ?</vt:lpstr>
      <vt:lpstr>Concrètement ?</vt:lpstr>
      <vt:lpstr>Une note de positionnement générale</vt:lpstr>
      <vt:lpstr>Deux contributions sur l'activité physique</vt:lpstr>
      <vt:lpstr>Une contribution sectorielle</vt:lpstr>
      <vt:lpstr>Des écrits : articles, courriers, tribunes</vt:lpstr>
      <vt:lpstr>Retours sur le rendez-vous Préfecture IDF  17 novembre 2023</vt:lpstr>
      <vt:lpstr>Retours sur le rendez-vous ARS Île-de-France 21 novembre 2023</vt:lpstr>
      <vt:lpstr>Prochaines échéances,  mandataires : on a besoin de vous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Judith Olle</dc:creator>
  <cp:lastModifiedBy>Claire PARDOEN</cp:lastModifiedBy>
  <cp:revision>5</cp:revision>
  <dcterms:created xsi:type="dcterms:W3CDTF">2023-10-31T09:35:05Z</dcterms:created>
  <dcterms:modified xsi:type="dcterms:W3CDTF">2023-11-29T17:25:07Z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0x010100CBC85ACF57213540B747CA486F598B25</vt:lpwstr>
  </property>
</Properties>
</file>